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11" r:id="rId2"/>
    <p:sldId id="312" r:id="rId3"/>
    <p:sldId id="313" r:id="rId4"/>
    <p:sldId id="262" r:id="rId5"/>
    <p:sldId id="259" r:id="rId6"/>
    <p:sldId id="302" r:id="rId7"/>
    <p:sldId id="281" r:id="rId8"/>
    <p:sldId id="282" r:id="rId9"/>
    <p:sldId id="288" r:id="rId10"/>
    <p:sldId id="292" r:id="rId11"/>
    <p:sldId id="296" r:id="rId12"/>
    <p:sldId id="297" r:id="rId13"/>
    <p:sldId id="298" r:id="rId14"/>
    <p:sldId id="299" r:id="rId15"/>
    <p:sldId id="300" r:id="rId16"/>
    <p:sldId id="291" r:id="rId17"/>
    <p:sldId id="301" r:id="rId18"/>
    <p:sldId id="280" r:id="rId19"/>
    <p:sldId id="315" r:id="rId20"/>
    <p:sldId id="287" r:id="rId21"/>
    <p:sldId id="307" r:id="rId22"/>
    <p:sldId id="308" r:id="rId23"/>
    <p:sldId id="303" r:id="rId24"/>
    <p:sldId id="304" r:id="rId25"/>
    <p:sldId id="31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3C18"/>
    <a:srgbClr val="548235"/>
    <a:srgbClr val="F2F2F2"/>
    <a:srgbClr val="E5FE8A"/>
    <a:srgbClr val="FFF2CC"/>
    <a:srgbClr val="A9D18E"/>
    <a:srgbClr val="FFCCCC"/>
    <a:srgbClr val="FFCCFF"/>
    <a:srgbClr val="CC99FF"/>
    <a:srgbClr val="FF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6" autoAdjust="0"/>
    <p:restoredTop sz="89733" autoAdjust="0"/>
  </p:normalViewPr>
  <p:slideViewPr>
    <p:cSldViewPr snapToGrid="0">
      <p:cViewPr varScale="1">
        <p:scale>
          <a:sx n="60" d="100"/>
          <a:sy n="60" d="100"/>
        </p:scale>
        <p:origin x="84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63056229710689"/>
          <c:y val="0.19382497577356206"/>
          <c:w val="0.50110297736220477"/>
          <c:h val="0.7516544198047231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Code Size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102-4EE9-A05D-398EEE108AC5}"/>
              </c:ext>
            </c:extLst>
          </c:dPt>
          <c:dPt>
            <c:idx val="1"/>
            <c:bubble3D val="0"/>
            <c:spPr>
              <a:solidFill>
                <a:schemeClr val="bg2">
                  <a:lumMod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102-4EE9-A05D-398EEE108AC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102-4EE9-A05D-398EEE108AC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102-4EE9-A05D-398EEE108AC5}"/>
              </c:ext>
            </c:extLst>
          </c:dPt>
          <c:cat>
            <c:strRef>
              <c:f>Sheet1!$A$2:$A$5</c:f>
              <c:strCache>
                <c:ptCount val="4"/>
                <c:pt idx="0">
                  <c:v>웹페이지</c:v>
                </c:pt>
                <c:pt idx="1">
                  <c:v>LED</c:v>
                </c:pt>
                <c:pt idx="2">
                  <c:v>아두이노</c:v>
                </c:pt>
                <c:pt idx="3">
                  <c:v>인공지능 스피커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1354</c:v>
                </c:pt>
                <c:pt idx="1">
                  <c:v>432</c:v>
                </c:pt>
                <c:pt idx="2">
                  <c:v>614</c:v>
                </c:pt>
                <c:pt idx="3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102-4EE9-A05D-398EEE108A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ko-KR" altLang="en-US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ko-KR" altLang="en-US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  <a:cs typeface="+mn-cs"/>
              </a:defRPr>
            </a:pPr>
            <a:endParaRPr lang="ko-K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ko-KR" altLang="en-US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  <a:cs typeface="+mn-cs"/>
              </a:defRPr>
            </a:pPr>
            <a:endParaRPr lang="ko-KR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ko-KR" altLang="en-US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"/>
          <c:y val="0.91851778306362064"/>
          <c:w val="0.81555695354949087"/>
          <c:h val="6.39725600410580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8519-DDB3-43AD-8270-562541E25870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6982A-E530-465B-A6A0-41132D50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578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6982A-E530-465B-A6A0-41132D504E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64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982A-E530-465B-A6A0-41132D504E1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672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concentration=1.1*pow(ratio,3)-3.8*pow(ratio,2)+520*ratio+0.62; // using spec sheet curve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pcsPerCF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=concentration*100;    //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입자 농도에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 곱하면 입자당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ugm3=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pcsPerCF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/1300; //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입자당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 미세먼지 값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982A-E530-465B-A6A0-41132D504E1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210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공원 개선 비용 </a:t>
            </a:r>
            <a:r>
              <a:rPr lang="en-US" altLang="ko-KR" dirty="0"/>
              <a:t>9</a:t>
            </a:r>
            <a:r>
              <a:rPr lang="ko-KR" altLang="en-US" dirty="0"/>
              <a:t>억 어쩌고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화단 침임으로 인한 피해사례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안전 불감증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공원의 테마파크화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6982A-E530-465B-A6A0-41132D504E1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064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6982A-E530-465B-A6A0-41132D504E1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95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8CF46-ECEC-4D02-A328-DE142A698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8C92FF-BDE9-4603-AE2E-4BBF37FF1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084CAB-61B1-4F3D-833E-96E090F2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48E6-B802-48A1-9AF5-2955FCCD6F9A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69FDE1-86B6-42B7-929E-B39BD4769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5BAB4C-DDE8-4B88-AC6F-3B73A3AD3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61FA5-9F33-4A55-8917-372E3CE6C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8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FBE22-A0CD-4CEC-9A04-623E5AE1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F2EB13-EE46-4BFB-9813-5C8C779D5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CF9475-5ECA-4A08-B8F6-8ACD4B72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48E6-B802-48A1-9AF5-2955FCCD6F9A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FE0A4-E6A2-41D5-AED9-D78641361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3672F2-8B28-437A-9033-D5F48FA8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61FA5-9F33-4A55-8917-372E3CE6C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643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8E45BD-BAF9-40C9-B980-6A29E8ABD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03E840-93AF-48D1-B4A6-1C4541A6C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CB2FD9-09DE-4EB4-96C3-62D06B6F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48E6-B802-48A1-9AF5-2955FCCD6F9A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A7E1CC-16B7-4B20-8C50-D300D4699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694FB6-13D0-4A51-98F4-A945D4302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61FA5-9F33-4A55-8917-372E3CE6C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676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5F47B-E93E-44BA-B1F6-26D99FF3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B49DB-F16F-4023-A2CF-D46D5003E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CDFAA5-8382-413F-8CDC-E6BBEFBC1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48E6-B802-48A1-9AF5-2955FCCD6F9A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F6A3D5-BF40-4478-8226-88F18121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54202E-904C-4461-8375-2621BBC00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61FA5-9F33-4A55-8917-372E3CE6C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905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A48B7-4738-46DA-8B9D-01C1EECC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590ECD-17D0-4C2A-AE8F-DEA42C3ED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E4C0F-1A58-41DB-B59C-033FEAAAB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48E6-B802-48A1-9AF5-2955FCCD6F9A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610B90-6FB8-4D54-9C2C-9A942791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00AE2D-0F30-49C7-9E24-7BEA7B9D8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61FA5-9F33-4A55-8917-372E3CE6C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37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D568E-5310-4B60-B29A-5358E2FC2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8D69F9-7390-443C-B33D-769C762B76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DB7495-75B3-44F9-B6B0-134B6177A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945EE4-983C-4B23-AF92-78F5D019C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48E6-B802-48A1-9AF5-2955FCCD6F9A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C15BF-9266-44F8-8E69-6E9FAE4DA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CE3DEF-6EC0-4ECF-ADD9-B9D2A662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61FA5-9F33-4A55-8917-372E3CE6C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147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AB1D0-06C0-4DD1-ACB9-7B82F0DB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74B3E1-D1B9-4A5A-A8E2-CC1DB8D16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1D43F-C6FA-4326-99B5-16B00A9BF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CAF8B7-09B1-4EEC-83DF-5525DBE53B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1962C0-27F0-48EA-A744-0095D1A23A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9AE189-68AE-447F-9F10-FEE2D969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48E6-B802-48A1-9AF5-2955FCCD6F9A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246182-128A-41DB-BA94-509B419E5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E2B025-9760-4860-BF6F-9D918DA6A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61FA5-9F33-4A55-8917-372E3CE6C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9BA42-F0BE-4D9F-9EED-96BB7292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E02B16-8233-4152-A4B6-D0975E73C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48E6-B802-48A1-9AF5-2955FCCD6F9A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F5BE48-DD89-4B90-8FF4-6C8D14B65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D62A2E-E597-49F8-8CE2-00F373DE5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61FA5-9F33-4A55-8917-372E3CE6C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84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8A19BB-0843-458C-87E7-8D880AD85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48E6-B802-48A1-9AF5-2955FCCD6F9A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46B1C0-FE1C-4F2B-845A-2E59280D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D532E8-11A2-4A84-A514-9DE40EE2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61FA5-9F33-4A55-8917-372E3CE6C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972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05A54-25C6-4725-8B38-62A142BC7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0D0AA-D40E-42BE-9EE0-CE6E99ABE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03C741-781E-4BC7-9156-A1BE6A970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7F601-9B82-4C9D-B3C0-C731DAC6E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48E6-B802-48A1-9AF5-2955FCCD6F9A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77ADEE-6DEF-4719-9B51-825F34679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BFC3F5-FC88-4C0B-937F-B3C48C1B1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61FA5-9F33-4A55-8917-372E3CE6C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27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0FB63C-4F99-446E-B191-6C9D19BF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5CA612-59BD-41AD-9BDD-4BECA52A11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CE06AF-E1B5-44A4-8A36-D7E1B4562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1BA821-0D1E-425C-8E78-1BB25BB19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48E6-B802-48A1-9AF5-2955FCCD6F9A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0AEA53-BEDB-420F-A72B-BE4844552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BA21ED-BABA-41AA-8B6E-0C853F123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61FA5-9F33-4A55-8917-372E3CE6C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224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BEBF64-4C0D-49D8-B9A8-FDE1D86B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B7BF44-3A1D-409B-BE27-C0AD8AF74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AF519-0B3C-48C0-B99D-26DA475A5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D48E6-B802-48A1-9AF5-2955FCCD6F9A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AA1B0B-94E1-4701-AA2E-1A4330A82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EA3B61-9471-4823-950B-C2A239844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61FA5-9F33-4A55-8917-372E3CE6C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09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hyperlink" Target="https://www.google.co.kr/url?sa=i&amp;rct=j&amp;q=&amp;esrc=s&amp;source=images&amp;cd=&amp;cad=rja&amp;uact=8&amp;ved=2ahUKEwjpnMeU14feAhXMdHAKHfLvD_4QjRx6BAgBEAU&amp;url=https://www.flaticon.com/free-icon/database_138935&amp;psig=AOvVaw0s75dGrxyXLBZUIpsdXaNM&amp;ust=1539666591749580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microsoft.com/office/2007/relationships/hdphoto" Target="../media/hdphoto1.wdp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D04472BC-E121-47E7-A037-B05D370922E6}"/>
              </a:ext>
            </a:extLst>
          </p:cNvPr>
          <p:cNvSpPr txBox="1"/>
          <p:nvPr/>
        </p:nvSpPr>
        <p:spPr>
          <a:xfrm>
            <a:off x="523208" y="727661"/>
            <a:ext cx="2630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지금 우리는</a:t>
            </a:r>
          </a:p>
        </p:txBody>
      </p:sp>
      <p:sp>
        <p:nvSpPr>
          <p:cNvPr id="2" name="왼쪽 중괄호 1">
            <a:extLst>
              <a:ext uri="{FF2B5EF4-FFF2-40B4-BE49-F238E27FC236}">
                <a16:creationId xmlns:a16="http://schemas.microsoft.com/office/drawing/2014/main" id="{BC41DA80-CD13-4056-B0DD-CDE02BC91D5D}"/>
              </a:ext>
            </a:extLst>
          </p:cNvPr>
          <p:cNvSpPr/>
          <p:nvPr/>
        </p:nvSpPr>
        <p:spPr>
          <a:xfrm>
            <a:off x="3154057" y="1519056"/>
            <a:ext cx="599768" cy="3903397"/>
          </a:xfrm>
          <a:prstGeom prst="leftBrace">
            <a:avLst>
              <a:gd name="adj1" fmla="val 82104"/>
              <a:gd name="adj2" fmla="val 49724"/>
            </a:avLst>
          </a:prstGeom>
          <a:ln w="41275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608266-E78D-46E0-8737-AF7E6E1D0218}"/>
              </a:ext>
            </a:extLst>
          </p:cNvPr>
          <p:cNvSpPr txBox="1"/>
          <p:nvPr/>
        </p:nvSpPr>
        <p:spPr>
          <a:xfrm>
            <a:off x="4264335" y="1616400"/>
            <a:ext cx="3092513" cy="3708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사물 인터넷</a:t>
            </a:r>
            <a:endParaRPr lang="en-US" altLang="ko-KR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인공지능</a:t>
            </a:r>
            <a:endParaRPr lang="en-US" altLang="ko-KR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빅데이터</a:t>
            </a:r>
            <a:endParaRPr lang="en-US" altLang="ko-KR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모바일 서비스</a:t>
            </a:r>
            <a:endParaRPr lang="en-US" altLang="ko-KR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97081420-B540-4514-B9FB-227FCD3D9004}"/>
              </a:ext>
            </a:extLst>
          </p:cNvPr>
          <p:cNvSpPr/>
          <p:nvPr/>
        </p:nvSpPr>
        <p:spPr>
          <a:xfrm flipH="1">
            <a:off x="7867358" y="1519056"/>
            <a:ext cx="599768" cy="3903397"/>
          </a:xfrm>
          <a:prstGeom prst="leftBrace">
            <a:avLst>
              <a:gd name="adj1" fmla="val 82104"/>
              <a:gd name="adj2" fmla="val 49724"/>
            </a:avLst>
          </a:prstGeom>
          <a:ln w="41275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ACCD3-4AA2-48E9-9B15-A58B6370516D}"/>
              </a:ext>
            </a:extLst>
          </p:cNvPr>
          <p:cNvSpPr txBox="1"/>
          <p:nvPr/>
        </p:nvSpPr>
        <p:spPr>
          <a:xfrm>
            <a:off x="8029590" y="5802019"/>
            <a:ext cx="3855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시대에 살고 있다</a:t>
            </a:r>
            <a:r>
              <a:rPr lang="en-US" altLang="ko-KR" sz="4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905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FAAA511-65E6-41FD-9875-7D5FD80775A3}"/>
              </a:ext>
            </a:extLst>
          </p:cNvPr>
          <p:cNvSpPr/>
          <p:nvPr/>
        </p:nvSpPr>
        <p:spPr>
          <a:xfrm>
            <a:off x="9608313" y="1682068"/>
            <a:ext cx="1870630" cy="43609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CFACB6AF-40D5-427D-B2C1-85A5AFCA936F}"/>
              </a:ext>
            </a:extLst>
          </p:cNvPr>
          <p:cNvSpPr/>
          <p:nvPr/>
        </p:nvSpPr>
        <p:spPr>
          <a:xfrm>
            <a:off x="1863357" y="4121013"/>
            <a:ext cx="7460827" cy="1922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2A75DE-D8D9-49A8-BAD3-FAF822CF15A3}"/>
              </a:ext>
            </a:extLst>
          </p:cNvPr>
          <p:cNvSpPr/>
          <p:nvPr/>
        </p:nvSpPr>
        <p:spPr>
          <a:xfrm>
            <a:off x="713057" y="1683150"/>
            <a:ext cx="8611139" cy="22686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627BAC50-B45B-47DD-A73D-A0AFB8FF4A52}"/>
              </a:ext>
            </a:extLst>
          </p:cNvPr>
          <p:cNvSpPr/>
          <p:nvPr/>
        </p:nvSpPr>
        <p:spPr>
          <a:xfrm>
            <a:off x="5323346" y="1783549"/>
            <a:ext cx="3835433" cy="202469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208F36B-C8F5-4B13-AEF5-F05B0CAB7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85" y="601963"/>
            <a:ext cx="542725" cy="5035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B3F6B-973E-463B-93D8-7116F8E07EA2}"/>
              </a:ext>
            </a:extLst>
          </p:cNvPr>
          <p:cNvSpPr txBox="1"/>
          <p:nvPr/>
        </p:nvSpPr>
        <p:spPr>
          <a:xfrm>
            <a:off x="789612" y="622303"/>
            <a:ext cx="5306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SW Architecture </a:t>
            </a:r>
            <a:r>
              <a:rPr lang="ko-KR" altLang="en-US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</a:p>
        </p:txBody>
      </p:sp>
      <p:pic>
        <p:nvPicPr>
          <p:cNvPr id="1026" name="Picture 2" descr="database icon에 대한 이미지 검색결과">
            <a:hlinkClick r:id="rId3"/>
            <a:extLst>
              <a:ext uri="{FF2B5EF4-FFF2-40B4-BE49-F238E27FC236}">
                <a16:creationId xmlns:a16="http://schemas.microsoft.com/office/drawing/2014/main" id="{B3B90EEA-78BD-4D5D-BD06-8B313E47B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808" y="2779653"/>
            <a:ext cx="648276" cy="64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072ED38-4601-45A6-AC0F-846FA24CD446}"/>
              </a:ext>
            </a:extLst>
          </p:cNvPr>
          <p:cNvSpPr/>
          <p:nvPr/>
        </p:nvSpPr>
        <p:spPr>
          <a:xfrm>
            <a:off x="569147" y="1489166"/>
            <a:ext cx="11053706" cy="4746531"/>
          </a:xfrm>
          <a:prstGeom prst="rect">
            <a:avLst/>
          </a:prstGeom>
          <a:noFill/>
          <a:ln w="19050">
            <a:solidFill>
              <a:schemeClr val="tx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C1E29D-C5E8-4D0B-BE65-80915C69248C}"/>
              </a:ext>
            </a:extLst>
          </p:cNvPr>
          <p:cNvCxnSpPr/>
          <p:nvPr/>
        </p:nvCxnSpPr>
        <p:spPr>
          <a:xfrm>
            <a:off x="1672046" y="1489166"/>
            <a:ext cx="0" cy="4746531"/>
          </a:xfrm>
          <a:prstGeom prst="line">
            <a:avLst/>
          </a:prstGeom>
          <a:ln w="19050">
            <a:solidFill>
              <a:schemeClr val="tx2">
                <a:alpha val="7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래픽 6" descr="모니터">
            <a:extLst>
              <a:ext uri="{FF2B5EF4-FFF2-40B4-BE49-F238E27FC236}">
                <a16:creationId xmlns:a16="http://schemas.microsoft.com/office/drawing/2014/main" id="{492731F1-3ED3-4E04-BAA2-2A617FCE4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949" y="2173548"/>
            <a:ext cx="565498" cy="565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E7C849-36A5-4E84-B03B-72FCCD7F6F9C}"/>
              </a:ext>
            </a:extLst>
          </p:cNvPr>
          <p:cNvSpPr txBox="1"/>
          <p:nvPr/>
        </p:nvSpPr>
        <p:spPr>
          <a:xfrm>
            <a:off x="2273325" y="2188634"/>
            <a:ext cx="970266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DATABASE</a:t>
            </a:r>
          </a:p>
          <a:p>
            <a:pPr algn="ctr"/>
            <a:r>
              <a:rPr lang="en-US" altLang="ko-KR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ACCESS</a:t>
            </a:r>
          </a:p>
          <a:p>
            <a:pPr algn="ct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MySQL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84C983F1-245C-407C-9724-FF45382F6B17}"/>
              </a:ext>
            </a:extLst>
          </p:cNvPr>
          <p:cNvCxnSpPr>
            <a:cxnSpLocks/>
            <a:stCxn id="1026" idx="1"/>
            <a:endCxn id="7" idx="3"/>
          </p:cNvCxnSpPr>
          <p:nvPr/>
        </p:nvCxnSpPr>
        <p:spPr>
          <a:xfrm rot="10800000">
            <a:off x="1424448" y="2456297"/>
            <a:ext cx="1026361" cy="6474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277977-AA1F-4C65-A2EB-B38B0B959534}"/>
              </a:ext>
            </a:extLst>
          </p:cNvPr>
          <p:cNvSpPr txBox="1"/>
          <p:nvPr/>
        </p:nvSpPr>
        <p:spPr>
          <a:xfrm>
            <a:off x="756711" y="2602829"/>
            <a:ext cx="8002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 </a:t>
            </a:r>
            <a:endParaRPr lang="en-US" altLang="ko-KR" sz="13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웹페이지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B26ABC-98C3-49D4-AEC9-794ED6ED2D1B}"/>
              </a:ext>
            </a:extLst>
          </p:cNvPr>
          <p:cNvSpPr txBox="1"/>
          <p:nvPr/>
        </p:nvSpPr>
        <p:spPr>
          <a:xfrm>
            <a:off x="1474540" y="3413476"/>
            <a:ext cx="10743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PHP/HTML</a:t>
            </a:r>
            <a:endParaRPr lang="ko-KR" altLang="en-US" sz="1300" dirty="0">
              <a:solidFill>
                <a:schemeClr val="accent6">
                  <a:lumMod val="75000"/>
                </a:schemeClr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31" name="그래픽 30" descr="모니터">
            <a:extLst>
              <a:ext uri="{FF2B5EF4-FFF2-40B4-BE49-F238E27FC236}">
                <a16:creationId xmlns:a16="http://schemas.microsoft.com/office/drawing/2014/main" id="{7D8DD9A9-3237-4702-A71C-F3EE24CFB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359" y="3135862"/>
            <a:ext cx="529126" cy="52912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78464B-6435-4189-89F2-7E626418BA28}"/>
              </a:ext>
            </a:extLst>
          </p:cNvPr>
          <p:cNvSpPr txBox="1"/>
          <p:nvPr/>
        </p:nvSpPr>
        <p:spPr>
          <a:xfrm>
            <a:off x="750928" y="3488721"/>
            <a:ext cx="8002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관리자 </a:t>
            </a:r>
            <a:endParaRPr lang="en-US" altLang="ko-KR" sz="13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웹페이지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655E00-B932-4641-BD93-36FC28431B2E}"/>
              </a:ext>
            </a:extLst>
          </p:cNvPr>
          <p:cNvSpPr txBox="1"/>
          <p:nvPr/>
        </p:nvSpPr>
        <p:spPr>
          <a:xfrm>
            <a:off x="770380" y="1695436"/>
            <a:ext cx="8535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User </a:t>
            </a:r>
          </a:p>
          <a:p>
            <a:pPr algn="ctr"/>
            <a:r>
              <a:rPr lang="en-US" altLang="ko-KR" sz="13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Interface</a:t>
            </a:r>
            <a:endParaRPr lang="ko-KR" altLang="en-US" sz="13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47539A9-3106-4AAD-9F50-1D039E999BAE}"/>
              </a:ext>
            </a:extLst>
          </p:cNvPr>
          <p:cNvCxnSpPr>
            <a:cxnSpLocks/>
            <a:stCxn id="1026" idx="1"/>
            <a:endCxn id="31" idx="3"/>
          </p:cNvCxnSpPr>
          <p:nvPr/>
        </p:nvCxnSpPr>
        <p:spPr>
          <a:xfrm rot="10800000" flipV="1">
            <a:off x="1407486" y="3103791"/>
            <a:ext cx="1043323" cy="296634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1FF41D7-31E2-4D51-9BF5-B10BEBC0FE5A}"/>
              </a:ext>
            </a:extLst>
          </p:cNvPr>
          <p:cNvSpPr txBox="1"/>
          <p:nvPr/>
        </p:nvSpPr>
        <p:spPr>
          <a:xfrm>
            <a:off x="2069323" y="1682068"/>
            <a:ext cx="296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LED Reservation System</a:t>
            </a:r>
            <a:endParaRPr lang="ko-KR" altLang="en-US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23A9575-522E-4095-A978-9C6F9BDA73CB}"/>
              </a:ext>
            </a:extLst>
          </p:cNvPr>
          <p:cNvCxnSpPr>
            <a:cxnSpLocks/>
            <a:stCxn id="1026" idx="3"/>
            <a:endCxn id="40" idx="1"/>
          </p:cNvCxnSpPr>
          <p:nvPr/>
        </p:nvCxnSpPr>
        <p:spPr>
          <a:xfrm>
            <a:off x="3099084" y="3103791"/>
            <a:ext cx="428635" cy="253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9F5882E-75A4-4188-8C0D-CC39A2BCF155}"/>
              </a:ext>
            </a:extLst>
          </p:cNvPr>
          <p:cNvCxnSpPr>
            <a:cxnSpLocks/>
            <a:stCxn id="40" idx="3"/>
            <a:endCxn id="46" idx="1"/>
          </p:cNvCxnSpPr>
          <p:nvPr/>
        </p:nvCxnSpPr>
        <p:spPr>
          <a:xfrm>
            <a:off x="4564479" y="3106329"/>
            <a:ext cx="1032522" cy="1036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E4711BA-98D0-45F3-8AE3-942B784B3D0D}"/>
              </a:ext>
            </a:extLst>
          </p:cNvPr>
          <p:cNvGrpSpPr/>
          <p:nvPr/>
        </p:nvGrpSpPr>
        <p:grpSpPr>
          <a:xfrm>
            <a:off x="3324880" y="2469095"/>
            <a:ext cx="1531766" cy="983482"/>
            <a:chOff x="3678455" y="2306537"/>
            <a:chExt cx="1531766" cy="98348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F2A0A05-32F0-4397-BC45-9008A88DEE5B}"/>
                </a:ext>
              </a:extLst>
            </p:cNvPr>
            <p:cNvSpPr/>
            <p:nvPr/>
          </p:nvSpPr>
          <p:spPr>
            <a:xfrm>
              <a:off x="3881294" y="2597522"/>
              <a:ext cx="1036760" cy="692497"/>
            </a:xfrm>
            <a:prstGeom prst="rect">
              <a:avLst/>
            </a:prstGeom>
            <a:solidFill>
              <a:srgbClr val="F2F2F2"/>
            </a:solidFill>
            <a:ln w="19050">
              <a:solidFill>
                <a:schemeClr val="tx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75000"/>
                    </a:schemeClr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Python</a:t>
              </a:r>
              <a:endParaRPr lang="ko-KR" altLang="en-US" sz="1500" dirty="0">
                <a:solidFill>
                  <a:schemeClr val="accent6">
                    <a:lumMod val="7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780764E-0FBD-47FF-A195-E10551525FAF}"/>
                </a:ext>
              </a:extLst>
            </p:cNvPr>
            <p:cNvSpPr txBox="1"/>
            <p:nvPr/>
          </p:nvSpPr>
          <p:spPr>
            <a:xfrm>
              <a:off x="3678455" y="2306537"/>
              <a:ext cx="153176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DB</a:t>
              </a:r>
              <a:r>
                <a:rPr lang="ko-KR" altLang="en-US" sz="13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와 </a:t>
              </a:r>
              <a:r>
                <a:rPr lang="en-US" altLang="ko-KR" sz="13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Arduino </a:t>
              </a:r>
              <a:r>
                <a:rPr lang="ko-KR" altLang="en-US" sz="13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연결</a:t>
              </a: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3632F41-3A51-4702-A5C8-486EA2CC0734}"/>
              </a:ext>
            </a:extLst>
          </p:cNvPr>
          <p:cNvSpPr/>
          <p:nvPr/>
        </p:nvSpPr>
        <p:spPr>
          <a:xfrm>
            <a:off x="7808906" y="2763914"/>
            <a:ext cx="1036760" cy="692497"/>
          </a:xfrm>
          <a:prstGeom prst="rect">
            <a:avLst/>
          </a:prstGeom>
          <a:solidFill>
            <a:srgbClr val="F2F2F2"/>
          </a:solidFill>
          <a:ln w="1905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LED </a:t>
            </a:r>
            <a:r>
              <a:rPr lang="ko-KR" altLang="en-US" sz="15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점등</a:t>
            </a:r>
          </a:p>
        </p:txBody>
      </p:sp>
      <p:cxnSp>
        <p:nvCxnSpPr>
          <p:cNvPr id="1027" name="직선 연결선 1026">
            <a:extLst>
              <a:ext uri="{FF2B5EF4-FFF2-40B4-BE49-F238E27FC236}">
                <a16:creationId xmlns:a16="http://schemas.microsoft.com/office/drawing/2014/main" id="{C4E69904-2DEF-4F59-B704-975A7347EB72}"/>
              </a:ext>
            </a:extLst>
          </p:cNvPr>
          <p:cNvCxnSpPr>
            <a:cxnSpLocks/>
            <a:stCxn id="46" idx="3"/>
            <a:endCxn id="63" idx="1"/>
          </p:cNvCxnSpPr>
          <p:nvPr/>
        </p:nvCxnSpPr>
        <p:spPr>
          <a:xfrm flipV="1">
            <a:off x="6633761" y="3110163"/>
            <a:ext cx="1175145" cy="653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15E6F7A-779D-404D-84C2-A668C5C69A4B}"/>
              </a:ext>
            </a:extLst>
          </p:cNvPr>
          <p:cNvSpPr/>
          <p:nvPr/>
        </p:nvSpPr>
        <p:spPr>
          <a:xfrm>
            <a:off x="5597001" y="2770444"/>
            <a:ext cx="1036760" cy="692497"/>
          </a:xfrm>
          <a:prstGeom prst="rect">
            <a:avLst/>
          </a:prstGeom>
          <a:solidFill>
            <a:srgbClr val="F2F2F2"/>
          </a:solidFill>
          <a:ln w="1905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Arduino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C176A02-5896-489C-B6DC-DF874D25005F}"/>
              </a:ext>
            </a:extLst>
          </p:cNvPr>
          <p:cNvSpPr txBox="1"/>
          <p:nvPr/>
        </p:nvSpPr>
        <p:spPr>
          <a:xfrm>
            <a:off x="6788534" y="2814280"/>
            <a:ext cx="8451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LED </a:t>
            </a:r>
            <a:r>
              <a:rPr lang="ko-KR" altLang="en-US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제어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A41623-A5E3-43B5-A31D-4F3125CE1DEC}"/>
              </a:ext>
            </a:extLst>
          </p:cNvPr>
          <p:cNvSpPr/>
          <p:nvPr/>
        </p:nvSpPr>
        <p:spPr>
          <a:xfrm>
            <a:off x="7808906" y="1891076"/>
            <a:ext cx="1036760" cy="692497"/>
          </a:xfrm>
          <a:prstGeom prst="rect">
            <a:avLst/>
          </a:prstGeom>
          <a:solidFill>
            <a:srgbClr val="F2F2F2"/>
          </a:solidFill>
          <a:ln w="1905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발판</a:t>
            </a:r>
          </a:p>
        </p:txBody>
      </p:sp>
      <p:cxnSp>
        <p:nvCxnSpPr>
          <p:cNvPr id="1032" name="직선 연결선 1031">
            <a:extLst>
              <a:ext uri="{FF2B5EF4-FFF2-40B4-BE49-F238E27FC236}">
                <a16:creationId xmlns:a16="http://schemas.microsoft.com/office/drawing/2014/main" id="{2F623254-628F-4FEE-9AE1-561308AB9898}"/>
              </a:ext>
            </a:extLst>
          </p:cNvPr>
          <p:cNvCxnSpPr>
            <a:cxnSpLocks/>
            <a:stCxn id="46" idx="0"/>
            <a:endCxn id="73" idx="1"/>
          </p:cNvCxnSpPr>
          <p:nvPr/>
        </p:nvCxnSpPr>
        <p:spPr>
          <a:xfrm flipV="1">
            <a:off x="6115381" y="2237325"/>
            <a:ext cx="1693525" cy="533119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3671B3D-574E-420D-97A6-D5F4AA2ECC62}"/>
              </a:ext>
            </a:extLst>
          </p:cNvPr>
          <p:cNvSpPr txBox="1"/>
          <p:nvPr/>
        </p:nvSpPr>
        <p:spPr>
          <a:xfrm>
            <a:off x="6160664" y="2145798"/>
            <a:ext cx="122296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Pressure Input</a:t>
            </a:r>
            <a:endParaRPr lang="ko-KR" altLang="en-US" sz="13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1A7E5CE-C80F-4E85-8503-B9DD08C5B126}"/>
              </a:ext>
            </a:extLst>
          </p:cNvPr>
          <p:cNvSpPr txBox="1"/>
          <p:nvPr/>
        </p:nvSpPr>
        <p:spPr>
          <a:xfrm>
            <a:off x="6123043" y="3454590"/>
            <a:ext cx="21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발판</a:t>
            </a:r>
            <a:r>
              <a:rPr lang="en-US" altLang="ko-KR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-LED</a:t>
            </a:r>
            <a:r>
              <a:rPr lang="ko-KR" altLang="en-US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 </a:t>
            </a:r>
            <a:r>
              <a:rPr lang="en-US" altLang="ko-KR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</a:t>
            </a:r>
            <a:endParaRPr lang="ko-KR" altLang="en-US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0FFD36-E861-472F-8AEA-E661BC498AB9}"/>
              </a:ext>
            </a:extLst>
          </p:cNvPr>
          <p:cNvSpPr/>
          <p:nvPr/>
        </p:nvSpPr>
        <p:spPr>
          <a:xfrm>
            <a:off x="7521683" y="4728261"/>
            <a:ext cx="1036760" cy="692497"/>
          </a:xfrm>
          <a:prstGeom prst="rect">
            <a:avLst/>
          </a:prstGeom>
          <a:solidFill>
            <a:srgbClr val="F2F2F2"/>
          </a:solidFill>
          <a:ln w="1905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Arduino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B7A0E05-69CF-4824-ACEF-3A47211F63B0}"/>
              </a:ext>
            </a:extLst>
          </p:cNvPr>
          <p:cNvSpPr txBox="1"/>
          <p:nvPr/>
        </p:nvSpPr>
        <p:spPr>
          <a:xfrm>
            <a:off x="4407728" y="2819792"/>
            <a:ext cx="1398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Serial </a:t>
            </a:r>
            <a:r>
              <a:rPr lang="ko-KR" altLang="en-US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통신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9B6EED7-A2FC-420B-8209-CE4ED2BB88E6}"/>
              </a:ext>
            </a:extLst>
          </p:cNvPr>
          <p:cNvSpPr/>
          <p:nvPr/>
        </p:nvSpPr>
        <p:spPr>
          <a:xfrm>
            <a:off x="5018626" y="4721747"/>
            <a:ext cx="1036760" cy="692497"/>
          </a:xfrm>
          <a:prstGeom prst="rect">
            <a:avLst/>
          </a:prstGeom>
          <a:solidFill>
            <a:srgbClr val="F2F2F2"/>
          </a:solidFill>
          <a:ln w="1905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Python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94F67E2-67D2-4EED-8640-02EAFBEC417E}"/>
              </a:ext>
            </a:extLst>
          </p:cNvPr>
          <p:cNvSpPr txBox="1"/>
          <p:nvPr/>
        </p:nvSpPr>
        <p:spPr>
          <a:xfrm>
            <a:off x="2123659" y="4160118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인공지능 스피커</a:t>
            </a:r>
          </a:p>
        </p:txBody>
      </p:sp>
      <p:pic>
        <p:nvPicPr>
          <p:cNvPr id="1047" name="그래픽 1046" descr="가로 막대형 차트">
            <a:extLst>
              <a:ext uri="{FF2B5EF4-FFF2-40B4-BE49-F238E27FC236}">
                <a16:creationId xmlns:a16="http://schemas.microsoft.com/office/drawing/2014/main" id="{7F9C1A0B-C3E1-4CEB-80FB-66FAF17DF2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61033" y="4735310"/>
            <a:ext cx="671314" cy="671314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65E9DA64-600F-4AA9-8935-8ABBBF0755D9}"/>
              </a:ext>
            </a:extLst>
          </p:cNvPr>
          <p:cNvSpPr txBox="1"/>
          <p:nvPr/>
        </p:nvSpPr>
        <p:spPr>
          <a:xfrm>
            <a:off x="2273325" y="5384333"/>
            <a:ext cx="10326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기상청 </a:t>
            </a:r>
            <a:r>
              <a:rPr lang="en-US" altLang="ko-KR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Data</a:t>
            </a:r>
            <a:endParaRPr lang="ko-KR" altLang="en-US" sz="13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D0BAAAC5-9A87-44CF-A786-7B69E608DB24}"/>
              </a:ext>
            </a:extLst>
          </p:cNvPr>
          <p:cNvCxnSpPr>
            <a:stCxn id="1047" idx="3"/>
            <a:endCxn id="92" idx="1"/>
          </p:cNvCxnSpPr>
          <p:nvPr/>
        </p:nvCxnSpPr>
        <p:spPr>
          <a:xfrm flipV="1">
            <a:off x="3132347" y="5067996"/>
            <a:ext cx="1886279" cy="297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EE5C4E98-A974-472C-BA5C-C5F9D235004F}"/>
              </a:ext>
            </a:extLst>
          </p:cNvPr>
          <p:cNvCxnSpPr>
            <a:cxnSpLocks/>
            <a:stCxn id="92" idx="3"/>
            <a:endCxn id="83" idx="1"/>
          </p:cNvCxnSpPr>
          <p:nvPr/>
        </p:nvCxnSpPr>
        <p:spPr>
          <a:xfrm>
            <a:off x="6055386" y="5067996"/>
            <a:ext cx="1466297" cy="651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CD414B1-99A5-43F0-B74F-35AF21F85D1E}"/>
              </a:ext>
            </a:extLst>
          </p:cNvPr>
          <p:cNvSpPr txBox="1"/>
          <p:nvPr/>
        </p:nvSpPr>
        <p:spPr>
          <a:xfrm>
            <a:off x="3293270" y="4762076"/>
            <a:ext cx="150565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K-Means Clustering</a:t>
            </a:r>
            <a:endParaRPr lang="ko-KR" altLang="en-US" sz="13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902F0B3-9338-4151-909C-32FBF17C75AC}"/>
              </a:ext>
            </a:extLst>
          </p:cNvPr>
          <p:cNvSpPr txBox="1"/>
          <p:nvPr/>
        </p:nvSpPr>
        <p:spPr>
          <a:xfrm>
            <a:off x="6144907" y="4603240"/>
            <a:ext cx="12811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최종 중심 좌표 </a:t>
            </a:r>
            <a:endParaRPr lang="en-US" altLang="ko-KR" sz="13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전달</a:t>
            </a:r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DC9E562D-CBC7-4CF5-B64D-E68CC6E473BB}"/>
              </a:ext>
            </a:extLst>
          </p:cNvPr>
          <p:cNvCxnSpPr/>
          <p:nvPr/>
        </p:nvCxnSpPr>
        <p:spPr>
          <a:xfrm>
            <a:off x="9469846" y="1489166"/>
            <a:ext cx="0" cy="4746531"/>
          </a:xfrm>
          <a:prstGeom prst="line">
            <a:avLst/>
          </a:prstGeom>
          <a:ln w="1905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C4C0E517-660E-4290-9232-32A76847BDB7}"/>
              </a:ext>
            </a:extLst>
          </p:cNvPr>
          <p:cNvSpPr txBox="1"/>
          <p:nvPr/>
        </p:nvSpPr>
        <p:spPr>
          <a:xfrm>
            <a:off x="9910133" y="1719012"/>
            <a:ext cx="125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Hardware</a:t>
            </a:r>
            <a:endParaRPr lang="ko-KR" altLang="en-US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086" name="그림 1085">
            <a:extLst>
              <a:ext uri="{FF2B5EF4-FFF2-40B4-BE49-F238E27FC236}">
                <a16:creationId xmlns:a16="http://schemas.microsoft.com/office/drawing/2014/main" id="{B75EA04F-ACC2-47E5-BF69-7900CF1CDB1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331" y="2303373"/>
            <a:ext cx="711347" cy="711347"/>
          </a:xfrm>
          <a:prstGeom prst="rect">
            <a:avLst/>
          </a:prstGeom>
        </p:spPr>
      </p:pic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F1184DD-114C-4957-9015-EBB73959DAA4}"/>
              </a:ext>
            </a:extLst>
          </p:cNvPr>
          <p:cNvSpPr/>
          <p:nvPr/>
        </p:nvSpPr>
        <p:spPr>
          <a:xfrm>
            <a:off x="10018625" y="3507896"/>
            <a:ext cx="1036760" cy="692497"/>
          </a:xfrm>
          <a:prstGeom prst="rect">
            <a:avLst/>
          </a:prstGeom>
          <a:solidFill>
            <a:srgbClr val="F2F2F2"/>
          </a:solidFill>
          <a:ln w="1905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Arduino</a:t>
            </a:r>
            <a:endParaRPr lang="ko-KR" altLang="en-US" sz="1500" dirty="0">
              <a:solidFill>
                <a:schemeClr val="accent6">
                  <a:lumMod val="75000"/>
                </a:schemeClr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E0AE8D7-C889-41AA-97C9-A56C403A3604}"/>
              </a:ext>
            </a:extLst>
          </p:cNvPr>
          <p:cNvCxnSpPr>
            <a:stCxn id="1086" idx="2"/>
            <a:endCxn id="143" idx="0"/>
          </p:cNvCxnSpPr>
          <p:nvPr/>
        </p:nvCxnSpPr>
        <p:spPr>
          <a:xfrm>
            <a:off x="10537005" y="3014720"/>
            <a:ext cx="0" cy="49317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F5D5B481-BDCB-4DA2-9DF9-390AA6336F65}"/>
              </a:ext>
            </a:extLst>
          </p:cNvPr>
          <p:cNvSpPr txBox="1"/>
          <p:nvPr/>
        </p:nvSpPr>
        <p:spPr>
          <a:xfrm>
            <a:off x="9699511" y="2988736"/>
            <a:ext cx="8707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Sensor</a:t>
            </a:r>
          </a:p>
          <a:p>
            <a:pPr algn="ctr"/>
            <a:r>
              <a:rPr lang="ko-KR" altLang="en-US" sz="1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수치 전달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53751CE-148D-414F-802F-19FEC7E4E98F}"/>
              </a:ext>
            </a:extLst>
          </p:cNvPr>
          <p:cNvSpPr/>
          <p:nvPr/>
        </p:nvSpPr>
        <p:spPr>
          <a:xfrm>
            <a:off x="10020555" y="4735768"/>
            <a:ext cx="1036760" cy="692497"/>
          </a:xfrm>
          <a:prstGeom prst="rect">
            <a:avLst/>
          </a:prstGeom>
          <a:solidFill>
            <a:srgbClr val="F2F2F2"/>
          </a:solidFill>
          <a:ln w="1905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Output</a:t>
            </a:r>
            <a:endParaRPr lang="ko-KR" altLang="en-US" sz="15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2F6FAEA-491A-4140-9090-C21D96AB6066}"/>
              </a:ext>
            </a:extLst>
          </p:cNvPr>
          <p:cNvCxnSpPr>
            <a:cxnSpLocks/>
            <a:stCxn id="143" idx="2"/>
            <a:endCxn id="156" idx="0"/>
          </p:cNvCxnSpPr>
          <p:nvPr/>
        </p:nvCxnSpPr>
        <p:spPr>
          <a:xfrm>
            <a:off x="10537005" y="4200393"/>
            <a:ext cx="1930" cy="535375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043FAB63-E363-4B87-BE60-37DD8C5659E6}"/>
              </a:ext>
            </a:extLst>
          </p:cNvPr>
          <p:cNvCxnSpPr>
            <a:cxnSpLocks/>
            <a:stCxn id="83" idx="3"/>
            <a:endCxn id="156" idx="1"/>
          </p:cNvCxnSpPr>
          <p:nvPr/>
        </p:nvCxnSpPr>
        <p:spPr>
          <a:xfrm>
            <a:off x="8558443" y="5074510"/>
            <a:ext cx="1462112" cy="7507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B4D019E4-991A-4BDA-B253-5D934B43DCF8}"/>
              </a:ext>
            </a:extLst>
          </p:cNvPr>
          <p:cNvSpPr txBox="1"/>
          <p:nvPr/>
        </p:nvSpPr>
        <p:spPr>
          <a:xfrm>
            <a:off x="9961467" y="5430499"/>
            <a:ext cx="121058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1) </a:t>
            </a:r>
            <a:r>
              <a:rPr lang="ko-KR" altLang="en-US" sz="13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스피커</a:t>
            </a:r>
            <a:endParaRPr lang="en-US" altLang="ko-KR" sz="13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  <a:p>
            <a:r>
              <a:rPr lang="en-US" altLang="ko-KR" sz="13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2) </a:t>
            </a:r>
            <a:r>
              <a:rPr lang="ko-KR" altLang="en-US" sz="13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물줄기 펌프</a:t>
            </a:r>
            <a:endParaRPr lang="en-US" altLang="ko-KR" sz="13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  <a:p>
            <a:r>
              <a:rPr lang="en-US" altLang="ko-KR" sz="13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3) LED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979364-0F3A-4C81-8BE3-DBAF5E594833}"/>
              </a:ext>
            </a:extLst>
          </p:cNvPr>
          <p:cNvSpPr txBox="1"/>
          <p:nvPr/>
        </p:nvSpPr>
        <p:spPr>
          <a:xfrm>
            <a:off x="5857470" y="141767"/>
            <a:ext cx="1026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프로젝트 소개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구조 및 기능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b="1" spc="300" dirty="0">
                <a:solidFill>
                  <a:schemeClr val="accent6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 기술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UI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기대효과 및 활용방안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참여도 </a:t>
            </a:r>
          </a:p>
        </p:txBody>
      </p:sp>
    </p:spTree>
    <p:extLst>
      <p:ext uri="{BB962C8B-B14F-4D97-AF65-F5344CB8AC3E}">
        <p14:creationId xmlns:p14="http://schemas.microsoft.com/office/powerpoint/2010/main" val="99533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2208F36B-C8F5-4B13-AEF5-F05B0CAB76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85" y="601963"/>
            <a:ext cx="542725" cy="5035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B3F6B-973E-463B-93D8-7116F8E07EA2}"/>
              </a:ext>
            </a:extLst>
          </p:cNvPr>
          <p:cNvSpPr txBox="1"/>
          <p:nvPr/>
        </p:nvSpPr>
        <p:spPr>
          <a:xfrm>
            <a:off x="789612" y="622303"/>
            <a:ext cx="6068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1) </a:t>
            </a:r>
            <a:r>
              <a:rPr lang="ko-KR" altLang="en-US" sz="3000" b="1" dirty="0" err="1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아두이노</a:t>
            </a:r>
            <a:r>
              <a:rPr lang="ko-KR" altLang="en-US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및 센서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15AB1D-AD23-45A5-8F59-B33A55EE542E}"/>
              </a:ext>
            </a:extLst>
          </p:cNvPr>
          <p:cNvSpPr txBox="1"/>
          <p:nvPr/>
        </p:nvSpPr>
        <p:spPr>
          <a:xfrm>
            <a:off x="1524001" y="1684597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(1) </a:t>
            </a:r>
            <a:r>
              <a:rPr lang="ko-KR" altLang="en-US" sz="24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레이저 </a:t>
            </a:r>
            <a:r>
              <a:rPr lang="en-US" altLang="ko-KR" sz="24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&amp; </a:t>
            </a:r>
            <a:r>
              <a:rPr lang="ko-KR" altLang="en-US" sz="24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조도 센서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0D49B3B-A3EA-4664-A69B-38102666C78E}"/>
              </a:ext>
            </a:extLst>
          </p:cNvPr>
          <p:cNvGrpSpPr/>
          <p:nvPr/>
        </p:nvGrpSpPr>
        <p:grpSpPr>
          <a:xfrm>
            <a:off x="1602253" y="3750116"/>
            <a:ext cx="9115007" cy="624994"/>
            <a:chOff x="1688843" y="2472459"/>
            <a:chExt cx="9115007" cy="62499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EBDD01-7729-4AAE-BF32-5B13A66C11BF}"/>
                </a:ext>
              </a:extLst>
            </p:cNvPr>
            <p:cNvGrpSpPr/>
            <p:nvPr/>
          </p:nvGrpSpPr>
          <p:grpSpPr>
            <a:xfrm>
              <a:off x="10006131" y="2674897"/>
              <a:ext cx="797719" cy="219075"/>
              <a:chOff x="9667874" y="2604534"/>
              <a:chExt cx="797719" cy="219075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28005A55-461D-44C0-9EA4-3DB94149D58A}"/>
                  </a:ext>
                </a:extLst>
              </p:cNvPr>
              <p:cNvSpPr/>
              <p:nvPr/>
            </p:nvSpPr>
            <p:spPr>
              <a:xfrm>
                <a:off x="9667874" y="2604534"/>
                <a:ext cx="161925" cy="219075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F3FD2D9D-109B-4B18-ABDD-35D3C5D03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3130" y="2784956"/>
                <a:ext cx="609601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9F5A109-644F-4B3A-9AEC-CCB7333A2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7405" y="2651052"/>
                <a:ext cx="738188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4033EAA-85B3-448C-9201-CC7A4E9ED18B}"/>
                </a:ext>
              </a:extLst>
            </p:cNvPr>
            <p:cNvGrpSpPr/>
            <p:nvPr/>
          </p:nvGrpSpPr>
          <p:grpSpPr>
            <a:xfrm>
              <a:off x="1688843" y="2472459"/>
              <a:ext cx="740031" cy="624994"/>
              <a:chOff x="1688843" y="2472459"/>
              <a:chExt cx="740031" cy="624994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01BDAB3-AEDD-4883-82B2-17559FAC595E}"/>
                  </a:ext>
                </a:extLst>
              </p:cNvPr>
              <p:cNvSpPr/>
              <p:nvPr/>
            </p:nvSpPr>
            <p:spPr>
              <a:xfrm>
                <a:off x="1688843" y="2472459"/>
                <a:ext cx="508515" cy="62499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통형 17">
                <a:extLst>
                  <a:ext uri="{FF2B5EF4-FFF2-40B4-BE49-F238E27FC236}">
                    <a16:creationId xmlns:a16="http://schemas.microsoft.com/office/drawing/2014/main" id="{3AC7778F-0AE0-4533-92F0-8E11E31C3C4C}"/>
                  </a:ext>
                </a:extLst>
              </p:cNvPr>
              <p:cNvSpPr/>
              <p:nvPr/>
            </p:nvSpPr>
            <p:spPr>
              <a:xfrm rot="5400000">
                <a:off x="2012139" y="2530178"/>
                <a:ext cx="324955" cy="508515"/>
              </a:xfrm>
              <a:prstGeom prst="ca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25CD4B4-B57F-468C-8244-D0F6D8ADD178}"/>
                </a:ext>
              </a:extLst>
            </p:cNvPr>
            <p:cNvCxnSpPr>
              <a:cxnSpLocks/>
              <a:stCxn id="18" idx="1"/>
              <a:endCxn id="11" idx="2"/>
            </p:cNvCxnSpPr>
            <p:nvPr/>
          </p:nvCxnSpPr>
          <p:spPr>
            <a:xfrm flipV="1">
              <a:off x="2428874" y="2784435"/>
              <a:ext cx="7577257" cy="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8623E3F-D166-458F-9DBC-E80AFD9743D2}"/>
              </a:ext>
            </a:extLst>
          </p:cNvPr>
          <p:cNvSpPr txBox="1"/>
          <p:nvPr/>
        </p:nvSpPr>
        <p:spPr>
          <a:xfrm>
            <a:off x="2355423" y="5786215"/>
            <a:ext cx="786559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rPr>
              <a:t>평상시</a:t>
            </a:r>
            <a:r>
              <a:rPr lang="en-US" altLang="ko-KR" sz="2400" b="1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rPr>
              <a:t> 30-50 </a:t>
            </a:r>
            <a:r>
              <a:rPr lang="ko-KR" altLang="en-US" sz="2400" b="1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rPr>
              <a:t>수치를 유지</a:t>
            </a:r>
            <a:r>
              <a:rPr lang="en-US" altLang="ko-KR" sz="2400" b="1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rPr>
              <a:t>  300</a:t>
            </a:r>
            <a:r>
              <a:rPr lang="ko-KR" altLang="en-US" sz="2400" b="1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rPr>
              <a:t>을 넘으면 화단 침입으로 간주</a:t>
            </a:r>
            <a:endParaRPr lang="en-US" altLang="ko-KR" sz="2400" b="1" dirty="0">
              <a:latin typeface="210 데이라잇 R" panose="02020603020101020101" pitchFamily="18" charset="-127"/>
              <a:ea typeface="210 데이라잇 R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B4B405-9931-43AC-9EB2-F3F323992D36}"/>
              </a:ext>
            </a:extLst>
          </p:cNvPr>
          <p:cNvSpPr txBox="1"/>
          <p:nvPr/>
        </p:nvSpPr>
        <p:spPr>
          <a:xfrm>
            <a:off x="2939548" y="284172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레이저 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 Digital 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값으로 조도센서에 출력</a:t>
            </a:r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6B14DA-FA8D-48B7-83A0-BD5B5E17A9E3}"/>
              </a:ext>
            </a:extLst>
          </p:cNvPr>
          <p:cNvSpPr txBox="1"/>
          <p:nvPr/>
        </p:nvSpPr>
        <p:spPr>
          <a:xfrm>
            <a:off x="5353746" y="4876471"/>
            <a:ext cx="486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조도 센서 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 analog 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값으로 레이저 수치 읽음</a:t>
            </a:r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D245FE2-0AD8-468B-8888-9132CAC0419F}"/>
              </a:ext>
            </a:extLst>
          </p:cNvPr>
          <p:cNvCxnSpPr>
            <a:cxnSpLocks/>
            <a:stCxn id="18" idx="2"/>
            <a:endCxn id="32" idx="1"/>
          </p:cNvCxnSpPr>
          <p:nvPr/>
        </p:nvCxnSpPr>
        <p:spPr>
          <a:xfrm flipV="1">
            <a:off x="2088026" y="3015052"/>
            <a:ext cx="826624" cy="88456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처리 31">
            <a:extLst>
              <a:ext uri="{FF2B5EF4-FFF2-40B4-BE49-F238E27FC236}">
                <a16:creationId xmlns:a16="http://schemas.microsoft.com/office/drawing/2014/main" id="{DC3860D1-0A43-43F2-8AEC-03BBC7EDC21B}"/>
              </a:ext>
            </a:extLst>
          </p:cNvPr>
          <p:cNvSpPr/>
          <p:nvPr/>
        </p:nvSpPr>
        <p:spPr>
          <a:xfrm>
            <a:off x="2914650" y="2768055"/>
            <a:ext cx="3557171" cy="493993"/>
          </a:xfrm>
          <a:prstGeom prst="flowChartProcess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B67D6E3-7F99-4456-9928-4493CC5EC338}"/>
              </a:ext>
            </a:extLst>
          </p:cNvPr>
          <p:cNvCxnSpPr>
            <a:cxnSpLocks/>
            <a:stCxn id="11" idx="4"/>
            <a:endCxn id="35" idx="3"/>
          </p:cNvCxnSpPr>
          <p:nvPr/>
        </p:nvCxnSpPr>
        <p:spPr>
          <a:xfrm flipH="1">
            <a:off x="9289328" y="4171629"/>
            <a:ext cx="711176" cy="86857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D284C06C-F4BF-45D3-8EBD-B57EB7F9FF54}"/>
              </a:ext>
            </a:extLst>
          </p:cNvPr>
          <p:cNvSpPr/>
          <p:nvPr/>
        </p:nvSpPr>
        <p:spPr>
          <a:xfrm>
            <a:off x="5228948" y="4799151"/>
            <a:ext cx="4060380" cy="482097"/>
          </a:xfrm>
          <a:prstGeom prst="flowChartProcess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88176F-33D6-460A-BD94-C091137A7434}"/>
              </a:ext>
            </a:extLst>
          </p:cNvPr>
          <p:cNvSpPr txBox="1"/>
          <p:nvPr/>
        </p:nvSpPr>
        <p:spPr>
          <a:xfrm>
            <a:off x="7587749" y="1427442"/>
            <a:ext cx="3953544" cy="224676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accent2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digitalWrite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(</a:t>
            </a:r>
            <a:r>
              <a:rPr lang="en-US" altLang="ko-KR" sz="20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laserPin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en-US" altLang="ko-KR" sz="2000" dirty="0">
                <a:solidFill>
                  <a:srgbClr val="0070C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HIGH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);</a:t>
            </a:r>
          </a:p>
          <a:p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value = </a:t>
            </a:r>
            <a:r>
              <a:rPr lang="en-US" altLang="ko-KR" sz="2000" dirty="0" err="1">
                <a:solidFill>
                  <a:schemeClr val="accent2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analogRead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en-US" altLang="ko-KR" sz="20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sensorPin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);</a:t>
            </a:r>
          </a:p>
          <a:p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if(</a:t>
            </a:r>
            <a:r>
              <a:rPr lang="en-US" altLang="ko-KR" sz="2000" dirty="0">
                <a:solidFill>
                  <a:srgbClr val="FF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value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&gt; 300){</a:t>
            </a:r>
          </a:p>
          <a:p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   MP3player.stopTrack();</a:t>
            </a:r>
          </a:p>
          <a:p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   MP3player.playTrack(0);</a:t>
            </a:r>
          </a:p>
          <a:p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   </a:t>
            </a:r>
            <a:r>
              <a:rPr lang="en-US" altLang="ko-KR" sz="20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Serial.println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("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화단 침입 발생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");</a:t>
            </a:r>
          </a:p>
          <a:p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   delay(3000); }</a:t>
            </a:r>
            <a:endParaRPr lang="ko-KR" altLang="en-US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A2F464-FFE7-429C-AEA7-CB04DA37EE76}"/>
              </a:ext>
            </a:extLst>
          </p:cNvPr>
          <p:cNvSpPr txBox="1"/>
          <p:nvPr/>
        </p:nvSpPr>
        <p:spPr>
          <a:xfrm>
            <a:off x="5857470" y="141767"/>
            <a:ext cx="1026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프로젝트 소개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구조 및 기능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b="1" spc="300" dirty="0">
                <a:solidFill>
                  <a:schemeClr val="accent6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 기술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UI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기대효과 및 활용방안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참여도 </a:t>
            </a:r>
          </a:p>
        </p:txBody>
      </p:sp>
    </p:spTree>
    <p:extLst>
      <p:ext uri="{BB962C8B-B14F-4D97-AF65-F5344CB8AC3E}">
        <p14:creationId xmlns:p14="http://schemas.microsoft.com/office/powerpoint/2010/main" val="47948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2208F36B-C8F5-4B13-AEF5-F05B0CAB76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85" y="601963"/>
            <a:ext cx="542725" cy="5035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B3F6B-973E-463B-93D8-7116F8E07EA2}"/>
              </a:ext>
            </a:extLst>
          </p:cNvPr>
          <p:cNvSpPr txBox="1"/>
          <p:nvPr/>
        </p:nvSpPr>
        <p:spPr>
          <a:xfrm>
            <a:off x="789612" y="622303"/>
            <a:ext cx="5877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1) </a:t>
            </a:r>
            <a:r>
              <a:rPr lang="ko-KR" altLang="en-US" sz="3000" b="1" dirty="0" err="1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아두이노</a:t>
            </a:r>
            <a:r>
              <a:rPr lang="ko-KR" altLang="en-US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및 센서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C1AAC-D48F-453F-BE51-D30DB4D4D215}"/>
              </a:ext>
            </a:extLst>
          </p:cNvPr>
          <p:cNvSpPr txBox="1"/>
          <p:nvPr/>
        </p:nvSpPr>
        <p:spPr>
          <a:xfrm>
            <a:off x="1508418" y="1698735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(2) </a:t>
            </a:r>
            <a:r>
              <a:rPr lang="ko-KR" altLang="en-US" sz="24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워터펌프</a:t>
            </a:r>
            <a:endParaRPr lang="en-US" altLang="ko-KR" sz="2400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405C2-729C-4595-9A12-3744F28EE3B3}"/>
              </a:ext>
            </a:extLst>
          </p:cNvPr>
          <p:cNvSpPr txBox="1"/>
          <p:nvPr/>
        </p:nvSpPr>
        <p:spPr>
          <a:xfrm>
            <a:off x="9397431" y="1131699"/>
            <a:ext cx="324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습도 센서 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땅 습도 수치 측정</a:t>
            </a:r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BD8C8969-9FF9-463D-A296-FAB123ADF482}"/>
              </a:ext>
            </a:extLst>
          </p:cNvPr>
          <p:cNvSpPr/>
          <p:nvPr/>
        </p:nvSpPr>
        <p:spPr>
          <a:xfrm>
            <a:off x="9393267" y="4863316"/>
            <a:ext cx="2638658" cy="503872"/>
          </a:xfrm>
          <a:prstGeom prst="flowChartProcess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펌프 </a:t>
            </a:r>
            <a:r>
              <a:rPr lang="en-US" altLang="ko-KR" dirty="0">
                <a:solidFill>
                  <a:schemeClr val="tx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물줄기 출력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EF9D060-A482-466A-B189-EA583051C040}"/>
              </a:ext>
            </a:extLst>
          </p:cNvPr>
          <p:cNvGrpSpPr/>
          <p:nvPr/>
        </p:nvGrpSpPr>
        <p:grpSpPr>
          <a:xfrm>
            <a:off x="160075" y="5169907"/>
            <a:ext cx="4536785" cy="503872"/>
            <a:chOff x="9513973" y="6376968"/>
            <a:chExt cx="4536785" cy="5038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6D5A77-7730-4229-A56F-AA6A1C1E6D1D}"/>
                </a:ext>
              </a:extLst>
            </p:cNvPr>
            <p:cNvSpPr txBox="1"/>
            <p:nvPr/>
          </p:nvSpPr>
          <p:spPr>
            <a:xfrm>
              <a:off x="9831183" y="6433792"/>
              <a:ext cx="42195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Delay </a:t>
              </a:r>
              <a:r>
                <a:rPr lang="ko-KR" altLang="en-US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사용하여 물주는 시간 조절</a:t>
              </a:r>
            </a:p>
          </p:txBody>
        </p:sp>
        <p:sp>
          <p:nvSpPr>
            <p:cNvPr id="11" name="순서도: 처리 10">
              <a:extLst>
                <a:ext uri="{FF2B5EF4-FFF2-40B4-BE49-F238E27FC236}">
                  <a16:creationId xmlns:a16="http://schemas.microsoft.com/office/drawing/2014/main" id="{E1F4D2CF-DA88-4804-A7C9-565C894AC944}"/>
                </a:ext>
              </a:extLst>
            </p:cNvPr>
            <p:cNvSpPr/>
            <p:nvPr/>
          </p:nvSpPr>
          <p:spPr>
            <a:xfrm>
              <a:off x="9513973" y="6376968"/>
              <a:ext cx="3805238" cy="503872"/>
            </a:xfrm>
            <a:prstGeom prst="flowChartProcess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" t="-9955" r="343" b="15515"/>
          <a:stretch/>
        </p:blipFill>
        <p:spPr>
          <a:xfrm rot="16200000">
            <a:off x="444932" y="1817944"/>
            <a:ext cx="2400301" cy="22668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6"/>
          <a:stretch/>
        </p:blipFill>
        <p:spPr>
          <a:xfrm>
            <a:off x="9190025" y="2508973"/>
            <a:ext cx="3033582" cy="244820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97669" y="3571171"/>
            <a:ext cx="3586568" cy="51641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모터 </a:t>
            </a:r>
            <a:r>
              <a:rPr lang="en-US" altLang="ko-KR" dirty="0">
                <a:solidFill>
                  <a:schemeClr val="tx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  digital </a:t>
            </a:r>
            <a:r>
              <a:rPr lang="ko-KR" altLang="en-US" dirty="0">
                <a:solidFill>
                  <a:schemeClr val="tx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핀으로 펌프 가동</a:t>
            </a:r>
          </a:p>
        </p:txBody>
      </p:sp>
      <p:cxnSp>
        <p:nvCxnSpPr>
          <p:cNvPr id="19" name="직선 연결선 18"/>
          <p:cNvCxnSpPr>
            <a:cxnSpLocks/>
            <a:stCxn id="3" idx="2"/>
          </p:cNvCxnSpPr>
          <p:nvPr/>
        </p:nvCxnSpPr>
        <p:spPr>
          <a:xfrm>
            <a:off x="2778483" y="2951343"/>
            <a:ext cx="1945917" cy="108725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cxnSpLocks/>
          </p:cNvCxnSpPr>
          <p:nvPr/>
        </p:nvCxnSpPr>
        <p:spPr>
          <a:xfrm flipV="1">
            <a:off x="7363402" y="3840451"/>
            <a:ext cx="2150571" cy="54816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FDD0A8-B4A0-466E-8320-D3FEDF0B235F}"/>
              </a:ext>
            </a:extLst>
          </p:cNvPr>
          <p:cNvSpPr txBox="1"/>
          <p:nvPr/>
        </p:nvSpPr>
        <p:spPr>
          <a:xfrm>
            <a:off x="4454831" y="1650243"/>
            <a:ext cx="4674752" cy="502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0000">
              <a:lnSpc>
                <a:spcPct val="150000"/>
              </a:lnSpc>
            </a:pPr>
            <a:r>
              <a:rPr lang="en-US" altLang="ko-KR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moisture_value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analogRead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(moisture);</a:t>
            </a:r>
          </a:p>
          <a:p>
            <a:pPr defTabSz="1080000">
              <a:lnSpc>
                <a:spcPct val="150000"/>
              </a:lnSpc>
            </a:pPr>
            <a:r>
              <a:rPr lang="en-US" altLang="ko-KR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pinMode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(relay, </a:t>
            </a:r>
            <a:r>
              <a:rPr lang="en-US" altLang="ko-KR" dirty="0">
                <a:solidFill>
                  <a:srgbClr val="0070C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OUTPUT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);</a:t>
            </a:r>
          </a:p>
          <a:p>
            <a:pPr defTabSz="1080000">
              <a:lnSpc>
                <a:spcPct val="150000"/>
              </a:lnSpc>
            </a:pPr>
            <a:r>
              <a:rPr lang="en-US" altLang="ko-KR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pinMode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(pump, </a:t>
            </a:r>
            <a:r>
              <a:rPr lang="en-US" altLang="ko-KR" dirty="0">
                <a:solidFill>
                  <a:srgbClr val="0070C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OUTPUT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);</a:t>
            </a:r>
          </a:p>
          <a:p>
            <a:pPr defTabSz="1080000">
              <a:lnSpc>
                <a:spcPct val="150000"/>
              </a:lnSpc>
            </a:pP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if(moisture&lt;=20){</a:t>
            </a:r>
          </a:p>
          <a:p>
            <a:pPr defTabSz="792000">
              <a:lnSpc>
                <a:spcPct val="150000"/>
              </a:lnSpc>
            </a:pP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//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펌프 작동</a:t>
            </a:r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defTabSz="1080000">
              <a:lnSpc>
                <a:spcPct val="150000"/>
              </a:lnSpc>
            </a:pP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digitalWrite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(relay,</a:t>
            </a:r>
            <a:r>
              <a:rPr lang="en-US" altLang="ko-KR" dirty="0">
                <a:solidFill>
                  <a:srgbClr val="0070C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HIGH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);     </a:t>
            </a:r>
          </a:p>
          <a:p>
            <a:pPr defTabSz="1080000">
              <a:lnSpc>
                <a:spcPct val="150000"/>
              </a:lnSpc>
            </a:pP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digitalWrite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(pump, </a:t>
            </a:r>
            <a:r>
              <a:rPr lang="en-US" altLang="ko-KR" dirty="0">
                <a:solidFill>
                  <a:srgbClr val="0070C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HIGH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);</a:t>
            </a:r>
          </a:p>
          <a:p>
            <a:pPr defTabSz="1080000">
              <a:lnSpc>
                <a:spcPct val="150000"/>
              </a:lnSpc>
            </a:pP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delay(10000);</a:t>
            </a:r>
          </a:p>
          <a:p>
            <a:pPr defTabSz="1080000">
              <a:lnSpc>
                <a:spcPct val="150000"/>
              </a:lnSpc>
            </a:pP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//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펌프 중지</a:t>
            </a:r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defTabSz="1080000">
              <a:lnSpc>
                <a:spcPct val="150000"/>
              </a:lnSpc>
            </a:pP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digitalWrite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(relay, </a:t>
            </a:r>
            <a:r>
              <a:rPr lang="en-US" altLang="ko-KR" dirty="0">
                <a:solidFill>
                  <a:srgbClr val="0070C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LOW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);</a:t>
            </a:r>
          </a:p>
          <a:p>
            <a:pPr defTabSz="1080000">
              <a:lnSpc>
                <a:spcPct val="150000"/>
              </a:lnSpc>
            </a:pP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digitalWrite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(pump, </a:t>
            </a:r>
            <a:r>
              <a:rPr lang="en-US" altLang="ko-KR" dirty="0">
                <a:solidFill>
                  <a:srgbClr val="0070C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LOW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);</a:t>
            </a:r>
          </a:p>
          <a:p>
            <a:pPr defTabSz="1080000">
              <a:lnSpc>
                <a:spcPct val="150000"/>
              </a:lnSpc>
            </a:pP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delay(2000); }</a:t>
            </a:r>
            <a:endParaRPr lang="ko-KR" altLang="en-US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4C5995E-E5FA-46E3-A886-6A89B9334054}"/>
              </a:ext>
            </a:extLst>
          </p:cNvPr>
          <p:cNvSpPr/>
          <p:nvPr/>
        </p:nvSpPr>
        <p:spPr>
          <a:xfrm>
            <a:off x="4317623" y="1735968"/>
            <a:ext cx="4645520" cy="493904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62F5E3C-8B18-4B4F-B33F-0373DC919D71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8296275" y="1317267"/>
            <a:ext cx="1096992" cy="58355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6F7EC5-1B59-433E-9A58-A8674639211F}"/>
              </a:ext>
            </a:extLst>
          </p:cNvPr>
          <p:cNvSpPr/>
          <p:nvPr/>
        </p:nvSpPr>
        <p:spPr>
          <a:xfrm>
            <a:off x="9393267" y="1066800"/>
            <a:ext cx="2627098" cy="50093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75B5242-9404-4EB3-B02D-84AEBF88C15C}"/>
              </a:ext>
            </a:extLst>
          </p:cNvPr>
          <p:cNvCxnSpPr>
            <a:cxnSpLocks/>
          </p:cNvCxnSpPr>
          <p:nvPr/>
        </p:nvCxnSpPr>
        <p:spPr>
          <a:xfrm flipV="1">
            <a:off x="2778483" y="4797189"/>
            <a:ext cx="1831617" cy="35149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3A3A663-CA01-4083-B056-2A03BC5327AF}"/>
              </a:ext>
            </a:extLst>
          </p:cNvPr>
          <p:cNvCxnSpPr>
            <a:cxnSpLocks/>
          </p:cNvCxnSpPr>
          <p:nvPr/>
        </p:nvCxnSpPr>
        <p:spPr>
          <a:xfrm>
            <a:off x="2706782" y="5708303"/>
            <a:ext cx="2032167" cy="80033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7D97D99-A3DC-426A-BA31-F525E9DBB3E6}"/>
              </a:ext>
            </a:extLst>
          </p:cNvPr>
          <p:cNvSpPr txBox="1"/>
          <p:nvPr/>
        </p:nvSpPr>
        <p:spPr>
          <a:xfrm>
            <a:off x="5857470" y="141767"/>
            <a:ext cx="1026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프로젝트 소개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구조 및 기능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b="1" spc="300" dirty="0">
                <a:solidFill>
                  <a:schemeClr val="accent6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 기술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UI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기대효과 및 활용방안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참여도 </a:t>
            </a:r>
          </a:p>
        </p:txBody>
      </p:sp>
    </p:spTree>
    <p:extLst>
      <p:ext uri="{BB962C8B-B14F-4D97-AF65-F5344CB8AC3E}">
        <p14:creationId xmlns:p14="http://schemas.microsoft.com/office/powerpoint/2010/main" val="209748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2208F36B-C8F5-4B13-AEF5-F05B0CAB76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85" y="601963"/>
            <a:ext cx="542725" cy="5035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B3F6B-973E-463B-93D8-7116F8E07EA2}"/>
              </a:ext>
            </a:extLst>
          </p:cNvPr>
          <p:cNvSpPr txBox="1"/>
          <p:nvPr/>
        </p:nvSpPr>
        <p:spPr>
          <a:xfrm>
            <a:off x="789612" y="622303"/>
            <a:ext cx="6392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2) </a:t>
            </a:r>
            <a:r>
              <a:rPr lang="ko-KR" altLang="en-US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인공지능</a:t>
            </a:r>
            <a:r>
              <a:rPr lang="en-US" altLang="ko-KR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스피커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705D58-A236-4245-AF40-FF56C04B3FB2}"/>
              </a:ext>
            </a:extLst>
          </p:cNvPr>
          <p:cNvSpPr txBox="1"/>
          <p:nvPr/>
        </p:nvSpPr>
        <p:spPr>
          <a:xfrm>
            <a:off x="1318649" y="1573129"/>
            <a:ext cx="5641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(1) K-means Clustering </a:t>
            </a:r>
            <a:r>
              <a:rPr lang="ko-KR" altLang="en-US" sz="24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이용한</a:t>
            </a:r>
            <a:r>
              <a:rPr lang="en-US" altLang="ko-KR" sz="24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24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그룹화</a:t>
            </a:r>
            <a:endParaRPr lang="ko-KR" altLang="en-US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9757" y="2205801"/>
            <a:ext cx="9318267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K-means Clustering 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 </a:t>
            </a:r>
            <a:r>
              <a:rPr lang="ko-KR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데이터와 군집의 중심 좌표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(Centroid)</a:t>
            </a:r>
            <a:r>
              <a:rPr lang="ko-KR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와의 거리를 계산하고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데이터와 중심 좌표 간 거리가 가장 가까운 군집에 각 데이터를 배정하는 </a:t>
            </a:r>
            <a:r>
              <a:rPr lang="ko-KR" altLang="ko-KR" sz="1600" dirty="0">
                <a:solidFill>
                  <a:schemeClr val="accent6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반복적</a:t>
            </a:r>
            <a:r>
              <a:rPr lang="ko-KR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알고리즘</a:t>
            </a:r>
            <a:endParaRPr lang="ko-KR" altLang="en-US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D5492D-B13D-45FB-9925-1D6E16EC1916}"/>
              </a:ext>
            </a:extLst>
          </p:cNvPr>
          <p:cNvGrpSpPr/>
          <p:nvPr/>
        </p:nvGrpSpPr>
        <p:grpSpPr>
          <a:xfrm>
            <a:off x="2457033" y="4094182"/>
            <a:ext cx="3040807" cy="476175"/>
            <a:chOff x="2034746" y="3217000"/>
            <a:chExt cx="3040807" cy="4761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22" y="3217000"/>
              <a:ext cx="1745631" cy="476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034746" y="3270422"/>
              <a:ext cx="1532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i="1" dirty="0"/>
                <a:t>Distance =</a:t>
              </a:r>
              <a:endParaRPr lang="ko-KR" altLang="en-US" i="1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3A30591-6D35-4EC2-9794-9F9DF0779F59}"/>
              </a:ext>
            </a:extLst>
          </p:cNvPr>
          <p:cNvGrpSpPr/>
          <p:nvPr/>
        </p:nvGrpSpPr>
        <p:grpSpPr>
          <a:xfrm>
            <a:off x="2810503" y="3294266"/>
            <a:ext cx="4399131" cy="983980"/>
            <a:chOff x="2629742" y="3294266"/>
            <a:chExt cx="4399131" cy="98398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D591829-7F38-4DD9-9429-2AAC34337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6624" y="3694668"/>
              <a:ext cx="0" cy="583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4" name="그룹 1023">
              <a:extLst>
                <a:ext uri="{FF2B5EF4-FFF2-40B4-BE49-F238E27FC236}">
                  <a16:creationId xmlns:a16="http://schemas.microsoft.com/office/drawing/2014/main" id="{36A33C8A-08D5-45FE-AC63-37CE4C697CC7}"/>
                </a:ext>
              </a:extLst>
            </p:cNvPr>
            <p:cNvGrpSpPr/>
            <p:nvPr/>
          </p:nvGrpSpPr>
          <p:grpSpPr>
            <a:xfrm>
              <a:off x="2629742" y="3294266"/>
              <a:ext cx="4399131" cy="414097"/>
              <a:chOff x="6243758" y="3429000"/>
              <a:chExt cx="5165124" cy="414097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243758" y="3473765"/>
                <a:ext cx="51651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210 데이라잇 R" panose="02020603020101020101" pitchFamily="18" charset="-127"/>
                    <a:ea typeface="210 데이라잇 R" panose="02020603020101020101" pitchFamily="18" charset="-127"/>
                  </a:rPr>
                  <a:t>다섯 영역의 </a:t>
                </a:r>
                <a:r>
                  <a:rPr lang="en-US" altLang="ko-KR" dirty="0">
                    <a:latin typeface="210 데이라잇 R" panose="02020603020101020101" pitchFamily="18" charset="-127"/>
                    <a:ea typeface="210 데이라잇 R" panose="02020603020101020101" pitchFamily="18" charset="-127"/>
                  </a:rPr>
                  <a:t>centroid</a:t>
                </a:r>
                <a:r>
                  <a:rPr lang="ko-KR" altLang="en-US" dirty="0">
                    <a:latin typeface="210 데이라잇 R" panose="02020603020101020101" pitchFamily="18" charset="-127"/>
                    <a:ea typeface="210 데이라잇 R" panose="02020603020101020101" pitchFamily="18" charset="-127"/>
                  </a:rPr>
                  <a:t>를 임의로 설정</a:t>
                </a:r>
                <a:endParaRPr lang="en-US" altLang="ko-KR" dirty="0">
                  <a:latin typeface="210 데이라잇 R" panose="02020603020101020101" pitchFamily="18" charset="-127"/>
                  <a:ea typeface="210 데이라잇 R" panose="02020603020101020101" pitchFamily="18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509F6C0-1615-45B8-AB53-A5D095D570CA}"/>
                  </a:ext>
                </a:extLst>
              </p:cNvPr>
              <p:cNvSpPr/>
              <p:nvPr/>
            </p:nvSpPr>
            <p:spPr>
              <a:xfrm>
                <a:off x="6243758" y="3429000"/>
                <a:ext cx="3852742" cy="41409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BCE025-D82E-4B35-BEC1-263B9CB70164}"/>
              </a:ext>
            </a:extLst>
          </p:cNvPr>
          <p:cNvGrpSpPr/>
          <p:nvPr/>
        </p:nvGrpSpPr>
        <p:grpSpPr>
          <a:xfrm>
            <a:off x="3810927" y="4401999"/>
            <a:ext cx="4399123" cy="1008658"/>
            <a:chOff x="3630166" y="4401999"/>
            <a:chExt cx="4399123" cy="10086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025F13-D94C-433E-A988-9E69A2EC90A3}"/>
                </a:ext>
              </a:extLst>
            </p:cNvPr>
            <p:cNvSpPr txBox="1"/>
            <p:nvPr/>
          </p:nvSpPr>
          <p:spPr>
            <a:xfrm>
              <a:off x="3701703" y="5037795"/>
              <a:ext cx="423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엑셀로부터 받아온 온</a:t>
              </a:r>
              <a:r>
                <a:rPr lang="en-US" altLang="ko-KR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,</a:t>
              </a:r>
              <a:r>
                <a:rPr lang="ko-KR" altLang="en-US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습도 데이터를 하나씩 대입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130B122-A31C-43DB-AFCD-D394EACE03EB}"/>
                </a:ext>
              </a:extLst>
            </p:cNvPr>
            <p:cNvCxnSpPr>
              <a:cxnSpLocks/>
            </p:cNvCxnSpPr>
            <p:nvPr/>
          </p:nvCxnSpPr>
          <p:spPr>
            <a:xfrm>
              <a:off x="4139336" y="4401999"/>
              <a:ext cx="0" cy="594561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F8FFDEC-835D-4A3F-AC95-9C48DC9644A1}"/>
                </a:ext>
              </a:extLst>
            </p:cNvPr>
            <p:cNvSpPr/>
            <p:nvPr/>
          </p:nvSpPr>
          <p:spPr>
            <a:xfrm>
              <a:off x="3630166" y="4996560"/>
              <a:ext cx="4399123" cy="41409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5C71223-7105-4DA0-AF87-B2B97AEF7993}"/>
              </a:ext>
            </a:extLst>
          </p:cNvPr>
          <p:cNvGrpSpPr/>
          <p:nvPr/>
        </p:nvGrpSpPr>
        <p:grpSpPr>
          <a:xfrm>
            <a:off x="2266976" y="4516936"/>
            <a:ext cx="5404476" cy="1559096"/>
            <a:chOff x="2086215" y="4516936"/>
            <a:chExt cx="5404476" cy="15590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33F03F-C029-46AB-A961-40A3455D27EB}"/>
                </a:ext>
              </a:extLst>
            </p:cNvPr>
            <p:cNvSpPr txBox="1"/>
            <p:nvPr/>
          </p:nvSpPr>
          <p:spPr>
            <a:xfrm>
              <a:off x="2104687" y="5653279"/>
              <a:ext cx="5386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Distance </a:t>
              </a:r>
              <a:r>
                <a:rPr lang="ko-KR" altLang="en-US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값이 가장 작은 군집에 배정 </a:t>
              </a:r>
              <a:r>
                <a:rPr lang="en-US" altLang="ko-KR" dirty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 </a:t>
              </a:r>
              <a:r>
                <a:rPr lang="ko-KR" altLang="en-US" dirty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최종 중심좌표 선정</a:t>
              </a:r>
              <a:endPara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9D9D193-9525-4256-9C21-41F9BB9CAA17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3223152" y="4516936"/>
              <a:ext cx="0" cy="10829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FF67714-BCBD-4D24-AD7A-D726A5AC47DE}"/>
                </a:ext>
              </a:extLst>
            </p:cNvPr>
            <p:cNvSpPr/>
            <p:nvPr/>
          </p:nvSpPr>
          <p:spPr>
            <a:xfrm>
              <a:off x="2086215" y="5599857"/>
              <a:ext cx="5386004" cy="476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572E77-9F59-468B-82A5-D7F89AAAAA01}"/>
              </a:ext>
            </a:extLst>
          </p:cNvPr>
          <p:cNvGrpSpPr/>
          <p:nvPr/>
        </p:nvGrpSpPr>
        <p:grpSpPr>
          <a:xfrm>
            <a:off x="8443206" y="3558490"/>
            <a:ext cx="3247818" cy="2517542"/>
            <a:chOff x="8466232" y="3258917"/>
            <a:chExt cx="3247818" cy="2517542"/>
          </a:xfrm>
        </p:grpSpPr>
        <p:pic>
          <p:nvPicPr>
            <p:cNvPr id="1033" name="그림 1032">
              <a:extLst>
                <a:ext uri="{FF2B5EF4-FFF2-40B4-BE49-F238E27FC236}">
                  <a16:creationId xmlns:a16="http://schemas.microsoft.com/office/drawing/2014/main" id="{32D72032-51C2-43F6-8C10-A1DEF0082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179"/>
            <a:stretch/>
          </p:blipFill>
          <p:spPr>
            <a:xfrm>
              <a:off x="8466232" y="3258917"/>
              <a:ext cx="3247818" cy="2159119"/>
            </a:xfrm>
            <a:prstGeom prst="rect">
              <a:avLst/>
            </a:prstGeom>
          </p:spPr>
        </p:pic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71C39D34-5242-428B-9D4A-35FC5FDF096C}"/>
                </a:ext>
              </a:extLst>
            </p:cNvPr>
            <p:cNvSpPr txBox="1"/>
            <p:nvPr/>
          </p:nvSpPr>
          <p:spPr>
            <a:xfrm>
              <a:off x="9304639" y="5407127"/>
              <a:ext cx="1795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&lt;</a:t>
              </a:r>
              <a:r>
                <a:rPr lang="ko-KR" altLang="en-US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최종 중심 좌표</a:t>
              </a:r>
              <a:r>
                <a:rPr lang="en-US" altLang="ko-KR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&gt;</a:t>
              </a:r>
              <a:endParaRPr lang="ko-KR" altLang="en-US" b="1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FD00078-C6D9-48D2-B005-5B1EEB41280F}"/>
              </a:ext>
            </a:extLst>
          </p:cNvPr>
          <p:cNvSpPr txBox="1"/>
          <p:nvPr/>
        </p:nvSpPr>
        <p:spPr>
          <a:xfrm>
            <a:off x="5857470" y="141767"/>
            <a:ext cx="1026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프로젝트 소개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구조 및 기능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b="1" spc="300" dirty="0">
                <a:solidFill>
                  <a:schemeClr val="accent6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 기술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UI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기대효과 및 활용방안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참여도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16D4C3-95C3-4609-BE48-6B49B3D69C21}"/>
              </a:ext>
            </a:extLst>
          </p:cNvPr>
          <p:cNvSpPr txBox="1"/>
          <p:nvPr/>
        </p:nvSpPr>
        <p:spPr>
          <a:xfrm>
            <a:off x="337328" y="4146320"/>
            <a:ext cx="2440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유클리드 거리 계산식 </a:t>
            </a:r>
            <a:r>
              <a:rPr lang="en-US" altLang="ko-KR" sz="1600" dirty="0"/>
              <a:t>: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4034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2208F36B-C8F5-4B13-AEF5-F05B0CAB76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85" y="601963"/>
            <a:ext cx="542725" cy="5035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B3F6B-973E-463B-93D8-7116F8E07EA2}"/>
              </a:ext>
            </a:extLst>
          </p:cNvPr>
          <p:cNvSpPr txBox="1"/>
          <p:nvPr/>
        </p:nvSpPr>
        <p:spPr>
          <a:xfrm>
            <a:off x="789612" y="622303"/>
            <a:ext cx="6392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2) </a:t>
            </a:r>
            <a:r>
              <a:rPr lang="ko-KR" altLang="en-US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인공지능</a:t>
            </a:r>
            <a:r>
              <a:rPr lang="en-US" altLang="ko-KR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스피커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5B5904-DAAA-4E42-A438-35B1B1B57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253" y="2304716"/>
            <a:ext cx="3143160" cy="2018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EDDED0-3E3F-43F2-9D5B-7D74640BEF1E}"/>
              </a:ext>
            </a:extLst>
          </p:cNvPr>
          <p:cNvSpPr txBox="1"/>
          <p:nvPr/>
        </p:nvSpPr>
        <p:spPr>
          <a:xfrm>
            <a:off x="1261509" y="1561464"/>
            <a:ext cx="416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(2) Deep Learning</a:t>
            </a:r>
            <a:endParaRPr lang="ko-KR" altLang="en-US" sz="2400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pic>
        <p:nvPicPr>
          <p:cNvPr id="1027" name="그림 1">
            <a:extLst>
              <a:ext uri="{FF2B5EF4-FFF2-40B4-BE49-F238E27FC236}">
                <a16:creationId xmlns:a16="http://schemas.microsoft.com/office/drawing/2014/main" id="{709FB40E-D00C-4618-B17F-9BD18C508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0" y="695944"/>
            <a:ext cx="4162425" cy="5466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6E14A1-398B-43F1-A71C-A47EC50D600A}"/>
              </a:ext>
            </a:extLst>
          </p:cNvPr>
          <p:cNvSpPr txBox="1"/>
          <p:nvPr/>
        </p:nvSpPr>
        <p:spPr>
          <a:xfrm>
            <a:off x="224587" y="2689363"/>
            <a:ext cx="2073844" cy="1249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C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       Input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클러스터 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구성 요소 </a:t>
            </a:r>
            <a:endParaRPr lang="en-US" altLang="ko-KR" sz="16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rPr>
              <a:t>온도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rPr>
              <a:t>습도</a:t>
            </a:r>
            <a:endParaRPr lang="ko-KR" altLang="en-US" sz="16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56393-EB1C-4DD9-B985-3E57A8F2E562}"/>
              </a:ext>
            </a:extLst>
          </p:cNvPr>
          <p:cNvSpPr txBox="1"/>
          <p:nvPr/>
        </p:nvSpPr>
        <p:spPr>
          <a:xfrm>
            <a:off x="4999339" y="2689363"/>
            <a:ext cx="2000250" cy="1249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     </a:t>
            </a:r>
            <a:r>
              <a:rPr lang="en-US" altLang="ko-KR" sz="2000" b="1" dirty="0">
                <a:solidFill>
                  <a:srgbClr val="FF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Output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클러스터 번호 </a:t>
            </a:r>
            <a:endParaRPr lang="en-US" altLang="ko-KR" sz="16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rPr>
              <a:t>노래 재생 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rPr>
              <a:t>track</a:t>
            </a:r>
            <a:endParaRPr lang="ko-KR" altLang="en-US" sz="16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87EC7-6E80-4B12-B5D0-F5AECB0EBF63}"/>
              </a:ext>
            </a:extLst>
          </p:cNvPr>
          <p:cNvSpPr txBox="1"/>
          <p:nvPr/>
        </p:nvSpPr>
        <p:spPr>
          <a:xfrm>
            <a:off x="1573004" y="4367365"/>
            <a:ext cx="45229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각각의 </a:t>
            </a:r>
            <a:r>
              <a:rPr lang="en-US" altLang="ko-KR" sz="22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Input</a:t>
            </a:r>
            <a:r>
              <a:rPr lang="ko-KR" altLang="en-US" sz="22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에 따른 </a:t>
            </a:r>
            <a:r>
              <a:rPr lang="en-US" altLang="ko-KR" sz="22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Output </a:t>
            </a:r>
            <a:r>
              <a:rPr lang="ko-KR" altLang="en-US" sz="22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나오게 학습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A8104-9718-41D6-A268-EFDC669C78FB}"/>
              </a:ext>
            </a:extLst>
          </p:cNvPr>
          <p:cNvSpPr txBox="1"/>
          <p:nvPr/>
        </p:nvSpPr>
        <p:spPr>
          <a:xfrm>
            <a:off x="7878619" y="6162055"/>
            <a:ext cx="3116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&lt;Rule </a:t>
            </a:r>
            <a:r>
              <a:rPr lang="ko-KR" altLang="en-US" sz="24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방식 제어 흐름도</a:t>
            </a:r>
            <a:r>
              <a:rPr lang="en-US" altLang="ko-KR" sz="24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&gt;</a:t>
            </a:r>
            <a:endParaRPr lang="ko-KR" altLang="en-US" sz="2400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43BC3-EF7F-40C4-92BD-3813F794049E}"/>
              </a:ext>
            </a:extLst>
          </p:cNvPr>
          <p:cNvSpPr txBox="1"/>
          <p:nvPr/>
        </p:nvSpPr>
        <p:spPr>
          <a:xfrm>
            <a:off x="5857470" y="141767"/>
            <a:ext cx="1026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프로젝트 소개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구조 및 기능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b="1" spc="300" dirty="0">
                <a:solidFill>
                  <a:schemeClr val="accent6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 기술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UI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기대효과 및 활용방안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참여도 </a:t>
            </a:r>
          </a:p>
        </p:txBody>
      </p:sp>
    </p:spTree>
    <p:extLst>
      <p:ext uri="{BB962C8B-B14F-4D97-AF65-F5344CB8AC3E}">
        <p14:creationId xmlns:p14="http://schemas.microsoft.com/office/powerpoint/2010/main" val="5268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28720608-990E-463C-88A0-56454227C8EE}"/>
              </a:ext>
            </a:extLst>
          </p:cNvPr>
          <p:cNvSpPr/>
          <p:nvPr/>
        </p:nvSpPr>
        <p:spPr>
          <a:xfrm>
            <a:off x="3059476" y="1228338"/>
            <a:ext cx="8927794" cy="55195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E83084E6-AD2C-43F7-B34C-C54715639899}"/>
              </a:ext>
            </a:extLst>
          </p:cNvPr>
          <p:cNvSpPr/>
          <p:nvPr/>
        </p:nvSpPr>
        <p:spPr>
          <a:xfrm>
            <a:off x="445358" y="2803887"/>
            <a:ext cx="1971034" cy="24962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208F36B-C8F5-4B13-AEF5-F05B0CAB7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85" y="601963"/>
            <a:ext cx="542725" cy="5035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B3F6B-973E-463B-93D8-7116F8E07EA2}"/>
              </a:ext>
            </a:extLst>
          </p:cNvPr>
          <p:cNvSpPr txBox="1"/>
          <p:nvPr/>
        </p:nvSpPr>
        <p:spPr>
          <a:xfrm>
            <a:off x="789611" y="622303"/>
            <a:ext cx="6073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3) </a:t>
            </a:r>
            <a:r>
              <a:rPr lang="ko-KR" altLang="en-US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기반 </a:t>
            </a:r>
            <a:r>
              <a:rPr lang="en-US" altLang="ko-KR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LED</a:t>
            </a:r>
            <a:r>
              <a:rPr lang="ko-KR" altLang="en-US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원격 예약 시스템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17F3AF-C439-4172-A62F-F2F59A6A8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32" y="3340678"/>
            <a:ext cx="1405186" cy="1405188"/>
          </a:xfrm>
          <a:prstGeom prst="rect">
            <a:avLst/>
          </a:prstGeom>
        </p:spPr>
      </p:pic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1F4CB8FB-8EE7-4207-A67D-BC09B6C27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406" y="1363150"/>
            <a:ext cx="1198196" cy="119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6D6138-0742-4C55-AF9A-2D740C2E1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721" y="5262453"/>
            <a:ext cx="1356815" cy="13568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E2B8BE-ED82-4AAE-8800-2B0FC53C9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240" y="3461708"/>
            <a:ext cx="1198196" cy="1198196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168468C-A35B-47D7-8D75-7E9D7678EC26}"/>
              </a:ext>
            </a:extLst>
          </p:cNvPr>
          <p:cNvCxnSpPr>
            <a:cxnSpLocks/>
          </p:cNvCxnSpPr>
          <p:nvPr/>
        </p:nvCxnSpPr>
        <p:spPr>
          <a:xfrm flipV="1">
            <a:off x="2344342" y="2486014"/>
            <a:ext cx="979979" cy="1478931"/>
          </a:xfrm>
          <a:prstGeom prst="straightConnector1">
            <a:avLst/>
          </a:prstGeom>
          <a:ln w="60325" cap="flat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6A9914F-1251-42BD-B0DC-6AC5E235E7A0}"/>
              </a:ext>
            </a:extLst>
          </p:cNvPr>
          <p:cNvCxnSpPr>
            <a:cxnSpLocks/>
          </p:cNvCxnSpPr>
          <p:nvPr/>
        </p:nvCxnSpPr>
        <p:spPr>
          <a:xfrm>
            <a:off x="4293992" y="2924384"/>
            <a:ext cx="469129" cy="595893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3D30721-DCF0-4E13-BE21-3F9D4BF47ECD}"/>
              </a:ext>
            </a:extLst>
          </p:cNvPr>
          <p:cNvCxnSpPr>
            <a:cxnSpLocks/>
          </p:cNvCxnSpPr>
          <p:nvPr/>
        </p:nvCxnSpPr>
        <p:spPr>
          <a:xfrm>
            <a:off x="4467053" y="2879832"/>
            <a:ext cx="424628" cy="543720"/>
          </a:xfrm>
          <a:prstGeom prst="straightConnector1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A7C3DFC-E237-46F2-86B7-4F2F9453F01B}"/>
              </a:ext>
            </a:extLst>
          </p:cNvPr>
          <p:cNvCxnSpPr>
            <a:cxnSpLocks/>
          </p:cNvCxnSpPr>
          <p:nvPr/>
        </p:nvCxnSpPr>
        <p:spPr>
          <a:xfrm flipH="1">
            <a:off x="4228998" y="4817533"/>
            <a:ext cx="506900" cy="511852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26CB265-C254-4600-AD7A-80B4609C913E}"/>
              </a:ext>
            </a:extLst>
          </p:cNvPr>
          <p:cNvCxnSpPr>
            <a:cxnSpLocks/>
          </p:cNvCxnSpPr>
          <p:nvPr/>
        </p:nvCxnSpPr>
        <p:spPr>
          <a:xfrm flipH="1">
            <a:off x="4462487" y="4856447"/>
            <a:ext cx="467971" cy="473030"/>
          </a:xfrm>
          <a:prstGeom prst="straightConnector1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A2B9C7-A3C3-48A6-AB89-A93629024674}"/>
              </a:ext>
            </a:extLst>
          </p:cNvPr>
          <p:cNvSpPr txBox="1"/>
          <p:nvPr/>
        </p:nvSpPr>
        <p:spPr>
          <a:xfrm>
            <a:off x="690032" y="4750920"/>
            <a:ext cx="1439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-윤고딕360"/>
              </a:rPr>
              <a:t>Web</a:t>
            </a:r>
            <a:r>
              <a:rPr lang="ko-KR" altLang="en-US" dirty="0">
                <a:latin typeface="-윤고딕360"/>
              </a:rPr>
              <a:t> </a:t>
            </a:r>
            <a:r>
              <a:rPr lang="en-US" altLang="ko-KR" dirty="0">
                <a:latin typeface="-윤고딕360"/>
              </a:rPr>
              <a:t>browser</a:t>
            </a:r>
            <a:endParaRPr lang="ko-KR" altLang="en-US" dirty="0">
              <a:latin typeface="-윤고딕36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AECB1D-D8A0-4AAE-8F10-EFD650101702}"/>
              </a:ext>
            </a:extLst>
          </p:cNvPr>
          <p:cNvSpPr txBox="1"/>
          <p:nvPr/>
        </p:nvSpPr>
        <p:spPr>
          <a:xfrm>
            <a:off x="3617387" y="2534166"/>
            <a:ext cx="1256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-윤고딕360"/>
              </a:rPr>
              <a:t>Web</a:t>
            </a:r>
            <a:r>
              <a:rPr lang="ko-KR" altLang="en-US" dirty="0">
                <a:latin typeface="-윤고딕360"/>
              </a:rPr>
              <a:t> </a:t>
            </a:r>
            <a:r>
              <a:rPr lang="en-US" altLang="ko-KR" dirty="0">
                <a:latin typeface="-윤고딕360"/>
              </a:rPr>
              <a:t>server</a:t>
            </a:r>
            <a:endParaRPr lang="ko-KR" altLang="en-US" dirty="0">
              <a:latin typeface="-윤고딕36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00621A-2312-4CAF-B983-2D0870690496}"/>
              </a:ext>
            </a:extLst>
          </p:cNvPr>
          <p:cNvSpPr txBox="1"/>
          <p:nvPr/>
        </p:nvSpPr>
        <p:spPr>
          <a:xfrm>
            <a:off x="3460705" y="6442929"/>
            <a:ext cx="174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-윤고딕360"/>
              </a:rPr>
              <a:t>MySQL DB</a:t>
            </a:r>
            <a:endParaRPr lang="ko-KR" altLang="en-US" dirty="0">
              <a:latin typeface="-윤고딕36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A7BFA0-CFBD-4898-A853-A8E231666F63}"/>
              </a:ext>
            </a:extLst>
          </p:cNvPr>
          <p:cNvSpPr txBox="1"/>
          <p:nvPr/>
        </p:nvSpPr>
        <p:spPr>
          <a:xfrm>
            <a:off x="4649416" y="451128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-윤고딕360"/>
              </a:rPr>
              <a:t>PHP</a:t>
            </a:r>
            <a:endParaRPr lang="ko-KR" altLang="en-US" dirty="0">
              <a:latin typeface="-윤고딕360"/>
            </a:endParaRPr>
          </a:p>
        </p:txBody>
      </p:sp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C1457EEA-DC07-4509-BA41-228B3EDFB8EE}"/>
              </a:ext>
            </a:extLst>
          </p:cNvPr>
          <p:cNvGrpSpPr/>
          <p:nvPr/>
        </p:nvGrpSpPr>
        <p:grpSpPr>
          <a:xfrm>
            <a:off x="6803974" y="3145278"/>
            <a:ext cx="1535313" cy="1649026"/>
            <a:chOff x="7680159" y="4201105"/>
            <a:chExt cx="1649025" cy="183523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E4A4876-1CC8-4F55-8BCD-2FFBA1494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0159" y="4201105"/>
              <a:ext cx="1649025" cy="1649025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502B72A-3484-484A-B2D4-DEC87306D6D7}"/>
                </a:ext>
              </a:extLst>
            </p:cNvPr>
            <p:cNvSpPr txBox="1"/>
            <p:nvPr/>
          </p:nvSpPr>
          <p:spPr>
            <a:xfrm>
              <a:off x="8078464" y="5667004"/>
              <a:ext cx="852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-윤고딕360"/>
                </a:rPr>
                <a:t>Python</a:t>
              </a:r>
              <a:endParaRPr lang="ko-KR" altLang="en-US" dirty="0">
                <a:latin typeface="-윤고딕36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622CCDB-DA4A-49AC-89D0-01F988219920}"/>
              </a:ext>
            </a:extLst>
          </p:cNvPr>
          <p:cNvGrpSpPr/>
          <p:nvPr/>
        </p:nvGrpSpPr>
        <p:grpSpPr>
          <a:xfrm>
            <a:off x="7285164" y="1850171"/>
            <a:ext cx="3021523" cy="1671842"/>
            <a:chOff x="5207958" y="2246185"/>
            <a:chExt cx="4276197" cy="279785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F0E12849-B858-4EE7-9E9B-08F5F80B5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138" r="3196" b="24725"/>
            <a:stretch/>
          </p:blipFill>
          <p:spPr>
            <a:xfrm>
              <a:off x="5207958" y="2246185"/>
              <a:ext cx="4276197" cy="2797853"/>
            </a:xfrm>
            <a:prstGeom prst="rect">
              <a:avLst/>
            </a:prstGeom>
          </p:spPr>
        </p:pic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886BF2D-B469-483F-9918-9154A0B392D8}"/>
                </a:ext>
              </a:extLst>
            </p:cNvPr>
            <p:cNvSpPr/>
            <p:nvPr/>
          </p:nvSpPr>
          <p:spPr>
            <a:xfrm>
              <a:off x="7354023" y="2510374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90FD07-68D6-4C07-8FAC-7849C6D38A44}"/>
                </a:ext>
              </a:extLst>
            </p:cNvPr>
            <p:cNvSpPr/>
            <p:nvPr/>
          </p:nvSpPr>
          <p:spPr>
            <a:xfrm>
              <a:off x="7526087" y="2355546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BE9BF63-F69B-4B4B-9A9D-C1D33595D7A8}"/>
                </a:ext>
              </a:extLst>
            </p:cNvPr>
            <p:cNvSpPr/>
            <p:nvPr/>
          </p:nvSpPr>
          <p:spPr>
            <a:xfrm>
              <a:off x="7171287" y="2346984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26ACA2C-BF1F-4B6C-A4B5-BCA94F9013B9}"/>
                </a:ext>
              </a:extLst>
            </p:cNvPr>
            <p:cNvSpPr/>
            <p:nvPr/>
          </p:nvSpPr>
          <p:spPr>
            <a:xfrm>
              <a:off x="7526089" y="2515289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8165B6E-6E87-46B5-BE53-FE9D053C9E7C}"/>
                </a:ext>
              </a:extLst>
            </p:cNvPr>
            <p:cNvSpPr/>
            <p:nvPr/>
          </p:nvSpPr>
          <p:spPr>
            <a:xfrm>
              <a:off x="7693239" y="2495621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3FD1A1F-BAB4-481E-8371-4DB11C68CB97}"/>
                </a:ext>
              </a:extLst>
            </p:cNvPr>
            <p:cNvSpPr/>
            <p:nvPr/>
          </p:nvSpPr>
          <p:spPr>
            <a:xfrm>
              <a:off x="6994279" y="2492476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A7F7F0C-05DE-40FD-8F62-6FC7E0C43CD7}"/>
                </a:ext>
              </a:extLst>
            </p:cNvPr>
            <p:cNvSpPr/>
            <p:nvPr/>
          </p:nvSpPr>
          <p:spPr>
            <a:xfrm>
              <a:off x="7171853" y="2510374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6A29827-998E-4B12-97F2-4D01023D2D35}"/>
                </a:ext>
              </a:extLst>
            </p:cNvPr>
            <p:cNvSpPr/>
            <p:nvPr/>
          </p:nvSpPr>
          <p:spPr>
            <a:xfrm>
              <a:off x="7355191" y="2675033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A677A18-93AD-449F-B05C-C8A0EF2BBEC9}"/>
                </a:ext>
              </a:extLst>
            </p:cNvPr>
            <p:cNvSpPr/>
            <p:nvPr/>
          </p:nvSpPr>
          <p:spPr>
            <a:xfrm>
              <a:off x="7519317" y="2675033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98ECCFF2-6BA4-4D9A-BC12-2EF9E1789307}"/>
                </a:ext>
              </a:extLst>
            </p:cNvPr>
            <p:cNvSpPr/>
            <p:nvPr/>
          </p:nvSpPr>
          <p:spPr>
            <a:xfrm>
              <a:off x="7174549" y="2675033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BA7CF6E2-724D-4978-9686-E2827DDA5456}"/>
                </a:ext>
              </a:extLst>
            </p:cNvPr>
            <p:cNvSpPr/>
            <p:nvPr/>
          </p:nvSpPr>
          <p:spPr>
            <a:xfrm>
              <a:off x="7354030" y="2845196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E9BF0C1-FF09-4A69-A6AC-F9D6F6C47007}"/>
                </a:ext>
              </a:extLst>
            </p:cNvPr>
            <p:cNvSpPr/>
            <p:nvPr/>
          </p:nvSpPr>
          <p:spPr>
            <a:xfrm>
              <a:off x="7519315" y="3172606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38F26172-993C-4B35-8115-219D52D9F498}"/>
                </a:ext>
              </a:extLst>
            </p:cNvPr>
            <p:cNvSpPr/>
            <p:nvPr/>
          </p:nvSpPr>
          <p:spPr>
            <a:xfrm>
              <a:off x="7171294" y="3174910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FE783A4C-0CC7-449D-8340-D69F6082E255}"/>
                </a:ext>
              </a:extLst>
            </p:cNvPr>
            <p:cNvSpPr/>
            <p:nvPr/>
          </p:nvSpPr>
          <p:spPr>
            <a:xfrm>
              <a:off x="7355440" y="3341607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27A967B-12B0-49C0-8558-B236C19D7AAF}"/>
                </a:ext>
              </a:extLst>
            </p:cNvPr>
            <p:cNvSpPr/>
            <p:nvPr/>
          </p:nvSpPr>
          <p:spPr>
            <a:xfrm>
              <a:off x="7526096" y="3341607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E25D7B42-5C8A-43FD-83D4-482640B6FD56}"/>
                </a:ext>
              </a:extLst>
            </p:cNvPr>
            <p:cNvSpPr/>
            <p:nvPr/>
          </p:nvSpPr>
          <p:spPr>
            <a:xfrm>
              <a:off x="7690484" y="3313937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9741DB55-36D3-466B-88A9-BCCAE1DFA0AE}"/>
                </a:ext>
              </a:extLst>
            </p:cNvPr>
            <p:cNvSpPr/>
            <p:nvPr/>
          </p:nvSpPr>
          <p:spPr>
            <a:xfrm>
              <a:off x="6996976" y="3323710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73857901-306A-43DD-B48D-052A8B4B2972}"/>
                </a:ext>
              </a:extLst>
            </p:cNvPr>
            <p:cNvSpPr/>
            <p:nvPr/>
          </p:nvSpPr>
          <p:spPr>
            <a:xfrm>
              <a:off x="7171296" y="3341607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08768F53-7D29-4EDF-986A-D174378C539D}"/>
                </a:ext>
              </a:extLst>
            </p:cNvPr>
            <p:cNvSpPr/>
            <p:nvPr/>
          </p:nvSpPr>
          <p:spPr>
            <a:xfrm>
              <a:off x="7517371" y="3497182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897EF464-AB6A-4F05-B99B-2989384F5B8E}"/>
                </a:ext>
              </a:extLst>
            </p:cNvPr>
            <p:cNvSpPr/>
            <p:nvPr/>
          </p:nvSpPr>
          <p:spPr>
            <a:xfrm>
              <a:off x="7354033" y="3497182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8E0DD1DB-F917-4D9C-A669-6DDB48C83B65}"/>
                </a:ext>
              </a:extLst>
            </p:cNvPr>
            <p:cNvSpPr/>
            <p:nvPr/>
          </p:nvSpPr>
          <p:spPr>
            <a:xfrm>
              <a:off x="7171296" y="3497182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289B3E7D-755A-4942-953A-83F3B7514532}"/>
                </a:ext>
              </a:extLst>
            </p:cNvPr>
            <p:cNvSpPr/>
            <p:nvPr/>
          </p:nvSpPr>
          <p:spPr>
            <a:xfrm>
              <a:off x="7354033" y="3660698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D37770E6-850F-4EFC-AF9C-46BF89059621}"/>
                </a:ext>
              </a:extLst>
            </p:cNvPr>
            <p:cNvSpPr/>
            <p:nvPr/>
          </p:nvSpPr>
          <p:spPr>
            <a:xfrm>
              <a:off x="7519306" y="3990207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AE3FAFD7-B713-4C3D-AEE8-9AE24A372DA0}"/>
                </a:ext>
              </a:extLst>
            </p:cNvPr>
            <p:cNvSpPr/>
            <p:nvPr/>
          </p:nvSpPr>
          <p:spPr>
            <a:xfrm>
              <a:off x="7171284" y="3987750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B2329CA2-38BB-427B-84BF-7A427CE75D20}"/>
                </a:ext>
              </a:extLst>
            </p:cNvPr>
            <p:cNvSpPr/>
            <p:nvPr/>
          </p:nvSpPr>
          <p:spPr>
            <a:xfrm>
              <a:off x="7355430" y="4154447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AACD72A-E52B-40DE-8CF8-9912AA3328D5}"/>
                </a:ext>
              </a:extLst>
            </p:cNvPr>
            <p:cNvSpPr/>
            <p:nvPr/>
          </p:nvSpPr>
          <p:spPr>
            <a:xfrm>
              <a:off x="7526085" y="4154447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B2CD5738-369A-47E7-968F-AFD3A4F74127}"/>
                </a:ext>
              </a:extLst>
            </p:cNvPr>
            <p:cNvSpPr/>
            <p:nvPr/>
          </p:nvSpPr>
          <p:spPr>
            <a:xfrm>
              <a:off x="7690473" y="4126772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F11C5C3C-AC10-491E-9325-7FFA01BFC5F3}"/>
                </a:ext>
              </a:extLst>
            </p:cNvPr>
            <p:cNvSpPr/>
            <p:nvPr/>
          </p:nvSpPr>
          <p:spPr>
            <a:xfrm>
              <a:off x="6996962" y="4136549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B158583A-5DCF-47FE-B1FD-89AF1F0C3C4D}"/>
                </a:ext>
              </a:extLst>
            </p:cNvPr>
            <p:cNvSpPr/>
            <p:nvPr/>
          </p:nvSpPr>
          <p:spPr>
            <a:xfrm>
              <a:off x="7171282" y="4154447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DE21A9EF-CBC5-49DC-9099-28CA94DB267C}"/>
                </a:ext>
              </a:extLst>
            </p:cNvPr>
            <p:cNvSpPr/>
            <p:nvPr/>
          </p:nvSpPr>
          <p:spPr>
            <a:xfrm>
              <a:off x="7517353" y="4325902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69443748-EB22-4A4C-8664-1D6CA43AB4A2}"/>
                </a:ext>
              </a:extLst>
            </p:cNvPr>
            <p:cNvSpPr/>
            <p:nvPr/>
          </p:nvSpPr>
          <p:spPr>
            <a:xfrm>
              <a:off x="7354005" y="4325897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CB6DA411-8C54-4125-97A6-62B8029FAF6F}"/>
                </a:ext>
              </a:extLst>
            </p:cNvPr>
            <p:cNvSpPr/>
            <p:nvPr/>
          </p:nvSpPr>
          <p:spPr>
            <a:xfrm>
              <a:off x="7171274" y="4325904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9FDDF224-FB95-40C4-A36B-C494542E96DA}"/>
                </a:ext>
              </a:extLst>
            </p:cNvPr>
            <p:cNvSpPr/>
            <p:nvPr/>
          </p:nvSpPr>
          <p:spPr>
            <a:xfrm>
              <a:off x="7353989" y="4486235"/>
              <a:ext cx="134730" cy="134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4651825-797F-4DFB-82A6-67370802246C}"/>
              </a:ext>
            </a:extLst>
          </p:cNvPr>
          <p:cNvCxnSpPr>
            <a:cxnSpLocks/>
          </p:cNvCxnSpPr>
          <p:nvPr/>
        </p:nvCxnSpPr>
        <p:spPr>
          <a:xfrm flipV="1">
            <a:off x="4877611" y="4402782"/>
            <a:ext cx="1985027" cy="1181219"/>
          </a:xfrm>
          <a:prstGeom prst="straightConnector1">
            <a:avLst/>
          </a:prstGeom>
          <a:ln w="60325" cap="flat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FB6AC60-A36B-406B-B8BC-0E823D2804D7}"/>
              </a:ext>
            </a:extLst>
          </p:cNvPr>
          <p:cNvCxnSpPr>
            <a:cxnSpLocks/>
          </p:cNvCxnSpPr>
          <p:nvPr/>
        </p:nvCxnSpPr>
        <p:spPr>
          <a:xfrm>
            <a:off x="8363958" y="3966154"/>
            <a:ext cx="1541600" cy="0"/>
          </a:xfrm>
          <a:prstGeom prst="straightConnector1">
            <a:avLst/>
          </a:prstGeom>
          <a:ln w="60325" cap="flat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90E8D3B6-0492-415B-97D1-D15DC51D5A72}"/>
              </a:ext>
            </a:extLst>
          </p:cNvPr>
          <p:cNvSpPr txBox="1"/>
          <p:nvPr/>
        </p:nvSpPr>
        <p:spPr>
          <a:xfrm>
            <a:off x="10444404" y="4345056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-윤고딕360"/>
              </a:rPr>
              <a:t>Arduino</a:t>
            </a:r>
            <a:endParaRPr lang="ko-KR" altLang="en-US" dirty="0">
              <a:latin typeface="-윤고딕36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D412F92-5059-4A40-B64F-BE3A8EF13D38}"/>
              </a:ext>
            </a:extLst>
          </p:cNvPr>
          <p:cNvSpPr txBox="1"/>
          <p:nvPr/>
        </p:nvSpPr>
        <p:spPr>
          <a:xfrm>
            <a:off x="731586" y="2801271"/>
            <a:ext cx="14496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accent6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Client</a:t>
            </a:r>
            <a:endParaRPr lang="ko-KR" altLang="en-US" sz="3000" dirty="0">
              <a:solidFill>
                <a:schemeClr val="accent6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D0F8316-89FB-4089-BBB3-29A3A5FDFC6A}"/>
              </a:ext>
            </a:extLst>
          </p:cNvPr>
          <p:cNvSpPr txBox="1"/>
          <p:nvPr/>
        </p:nvSpPr>
        <p:spPr>
          <a:xfrm>
            <a:off x="6774101" y="1231863"/>
            <a:ext cx="17136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Server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9B1FC1C4-6BDA-433E-96E6-3DC2627E042F}"/>
              </a:ext>
            </a:extLst>
          </p:cNvPr>
          <p:cNvCxnSpPr>
            <a:cxnSpLocks/>
          </p:cNvCxnSpPr>
          <p:nvPr/>
        </p:nvCxnSpPr>
        <p:spPr>
          <a:xfrm flipV="1">
            <a:off x="4943477" y="4649515"/>
            <a:ext cx="1943900" cy="1130644"/>
          </a:xfrm>
          <a:prstGeom prst="straightConnector1">
            <a:avLst/>
          </a:prstGeom>
          <a:ln w="60325" cap="flat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512B23B-211E-436D-B0AD-79092279B7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520" y="3168123"/>
            <a:ext cx="1649025" cy="1649025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0D5B1749-C3AE-414D-ADE2-1AD7E9710A50}"/>
              </a:ext>
            </a:extLst>
          </p:cNvPr>
          <p:cNvSpPr txBox="1"/>
          <p:nvPr/>
        </p:nvSpPr>
        <p:spPr>
          <a:xfrm>
            <a:off x="6361837" y="4908688"/>
            <a:ext cx="232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pymysql.conncect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()</a:t>
            </a:r>
            <a:endParaRPr lang="ko-KR" altLang="en-US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062FC36A-AC1D-4DB4-9F5E-37907C0C9C83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l="872" t="26637" r="9308" b="58761"/>
          <a:stretch/>
        </p:blipFill>
        <p:spPr>
          <a:xfrm>
            <a:off x="5482341" y="5754786"/>
            <a:ext cx="5758313" cy="898559"/>
          </a:xfrm>
          <a:prstGeom prst="rect">
            <a:avLst/>
          </a:prstGeom>
          <a:ln w="15875">
            <a:noFill/>
          </a:ln>
          <a:effectLst>
            <a:softEdge rad="0"/>
          </a:effectLst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C4DEFF0B-8BE5-4361-8304-DE3D8ABAF4E7}"/>
              </a:ext>
            </a:extLst>
          </p:cNvPr>
          <p:cNvSpPr txBox="1"/>
          <p:nvPr/>
        </p:nvSpPr>
        <p:spPr>
          <a:xfrm>
            <a:off x="8467617" y="4133906"/>
            <a:ext cx="1298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Serial 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통신</a:t>
            </a:r>
            <a:endParaRPr lang="en-US" altLang="ko-KR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en-US" altLang="ko-KR" sz="20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Pyserial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  <a:endParaRPr lang="ko-KR" altLang="en-US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DD01472E-E1DA-46CF-B0C3-73C55D47558F}"/>
              </a:ext>
            </a:extLst>
          </p:cNvPr>
          <p:cNvGrpSpPr/>
          <p:nvPr/>
        </p:nvGrpSpPr>
        <p:grpSpPr>
          <a:xfrm>
            <a:off x="8322675" y="1844118"/>
            <a:ext cx="2804018" cy="1649025"/>
            <a:chOff x="5207951" y="2246187"/>
            <a:chExt cx="4276185" cy="2797853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BF4F7E9-D9B2-4178-A32C-4573068DF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138" r="3196" b="24725"/>
            <a:stretch/>
          </p:blipFill>
          <p:spPr>
            <a:xfrm>
              <a:off x="5207951" y="2246187"/>
              <a:ext cx="4276185" cy="2797853"/>
            </a:xfrm>
            <a:prstGeom prst="rect">
              <a:avLst/>
            </a:prstGeom>
          </p:spPr>
        </p:pic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278A681E-E018-497A-8469-6EFE0E5F0587}"/>
                </a:ext>
              </a:extLst>
            </p:cNvPr>
            <p:cNvSpPr/>
            <p:nvPr/>
          </p:nvSpPr>
          <p:spPr>
            <a:xfrm>
              <a:off x="7526065" y="2355546"/>
              <a:ext cx="134729" cy="13450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3D5C73B6-84A5-4ABE-9517-D0CE9D7B7862}"/>
                </a:ext>
              </a:extLst>
            </p:cNvPr>
            <p:cNvSpPr/>
            <p:nvPr/>
          </p:nvSpPr>
          <p:spPr>
            <a:xfrm>
              <a:off x="7171266" y="2346985"/>
              <a:ext cx="134729" cy="13450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55ED8A2F-24FF-45AF-99AB-C95928F4492F}"/>
                </a:ext>
              </a:extLst>
            </p:cNvPr>
            <p:cNvSpPr/>
            <p:nvPr/>
          </p:nvSpPr>
          <p:spPr>
            <a:xfrm>
              <a:off x="7526066" y="2515290"/>
              <a:ext cx="134729" cy="13450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67267E7-8B49-448A-8386-2F0D34B67C7E}"/>
                </a:ext>
              </a:extLst>
            </p:cNvPr>
            <p:cNvSpPr/>
            <p:nvPr/>
          </p:nvSpPr>
          <p:spPr>
            <a:xfrm>
              <a:off x="7171824" y="2510374"/>
              <a:ext cx="134729" cy="13450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6589F34E-85E2-4225-8D91-43D13262E629}"/>
                </a:ext>
              </a:extLst>
            </p:cNvPr>
            <p:cNvSpPr/>
            <p:nvPr/>
          </p:nvSpPr>
          <p:spPr>
            <a:xfrm>
              <a:off x="7177267" y="2847254"/>
              <a:ext cx="134729" cy="13450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highlight>
                  <a:srgbClr val="FFFF00"/>
                </a:highlight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2BED9D85-EC25-41F0-BB9A-A0F2B0C6FAA6}"/>
                </a:ext>
              </a:extLst>
            </p:cNvPr>
            <p:cNvSpPr/>
            <p:nvPr/>
          </p:nvSpPr>
          <p:spPr>
            <a:xfrm>
              <a:off x="7525904" y="2842556"/>
              <a:ext cx="134729" cy="13450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highlight>
                  <a:srgbClr val="FFFF00"/>
                </a:highlight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2B9B944-B960-45FF-A835-C2D472D015DF}"/>
                </a:ext>
              </a:extLst>
            </p:cNvPr>
            <p:cNvSpPr/>
            <p:nvPr/>
          </p:nvSpPr>
          <p:spPr>
            <a:xfrm>
              <a:off x="7003664" y="2666548"/>
              <a:ext cx="134729" cy="13450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highlight>
                  <a:srgbClr val="FFFF00"/>
                </a:highlight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39E891C3-129B-41BD-A426-B1BEDDEDF41C}"/>
                </a:ext>
              </a:extLst>
            </p:cNvPr>
            <p:cNvSpPr/>
            <p:nvPr/>
          </p:nvSpPr>
          <p:spPr>
            <a:xfrm>
              <a:off x="7354002" y="2845196"/>
              <a:ext cx="134729" cy="13450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highlight>
                  <a:srgbClr val="FFFF00"/>
                </a:highlight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260515C1-FA48-4F94-B064-6FA176ED8F37}"/>
                </a:ext>
              </a:extLst>
            </p:cNvPr>
            <p:cNvSpPr/>
            <p:nvPr/>
          </p:nvSpPr>
          <p:spPr>
            <a:xfrm>
              <a:off x="7690438" y="2654345"/>
              <a:ext cx="134729" cy="13450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highlight>
                  <a:srgbClr val="FFFF00"/>
                </a:highlight>
              </a:endParaRPr>
            </a:p>
          </p:txBody>
        </p:sp>
      </p:grpSp>
      <p:sp>
        <p:nvSpPr>
          <p:cNvPr id="191" name="타원 190">
            <a:extLst>
              <a:ext uri="{FF2B5EF4-FFF2-40B4-BE49-F238E27FC236}">
                <a16:creationId xmlns:a16="http://schemas.microsoft.com/office/drawing/2014/main" id="{4F05F262-CDA8-42B1-B8FD-345C9A755B16}"/>
              </a:ext>
            </a:extLst>
          </p:cNvPr>
          <p:cNvSpPr/>
          <p:nvPr/>
        </p:nvSpPr>
        <p:spPr>
          <a:xfrm>
            <a:off x="9842732" y="2399437"/>
            <a:ext cx="88346" cy="792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371F235-F01E-4A24-A66F-6C9711750202}"/>
              </a:ext>
            </a:extLst>
          </p:cNvPr>
          <p:cNvSpPr/>
          <p:nvPr/>
        </p:nvSpPr>
        <p:spPr>
          <a:xfrm>
            <a:off x="9613248" y="2399586"/>
            <a:ext cx="88346" cy="792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FCBBB7C1-729A-410E-8716-B909DC368AF4}"/>
              </a:ext>
            </a:extLst>
          </p:cNvPr>
          <p:cNvSpPr/>
          <p:nvPr/>
        </p:nvSpPr>
        <p:spPr>
          <a:xfrm>
            <a:off x="9837002" y="2488814"/>
            <a:ext cx="88346" cy="792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C0B6FF7E-161E-4F02-8CB4-A35C1D8662C7}"/>
              </a:ext>
            </a:extLst>
          </p:cNvPr>
          <p:cNvSpPr/>
          <p:nvPr/>
        </p:nvSpPr>
        <p:spPr>
          <a:xfrm>
            <a:off x="9614015" y="2684051"/>
            <a:ext cx="88346" cy="792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8F5D0B26-62C1-44B0-8C18-2567F03B36F4}"/>
              </a:ext>
            </a:extLst>
          </p:cNvPr>
          <p:cNvSpPr/>
          <p:nvPr/>
        </p:nvSpPr>
        <p:spPr>
          <a:xfrm>
            <a:off x="9842626" y="2683879"/>
            <a:ext cx="88346" cy="792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B43D7A9-069B-4993-B1F5-668EEB6311D1}"/>
              </a:ext>
            </a:extLst>
          </p:cNvPr>
          <p:cNvSpPr/>
          <p:nvPr/>
        </p:nvSpPr>
        <p:spPr>
          <a:xfrm>
            <a:off x="9497009" y="2577545"/>
            <a:ext cx="88346" cy="792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362511C4-33DE-4685-8DCE-5DA40D0472ED}"/>
              </a:ext>
            </a:extLst>
          </p:cNvPr>
          <p:cNvSpPr/>
          <p:nvPr/>
        </p:nvSpPr>
        <p:spPr>
          <a:xfrm>
            <a:off x="9733074" y="2685435"/>
            <a:ext cx="88346" cy="792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2C93F9EC-B514-4E55-BDF0-1518A73E5E7C}"/>
              </a:ext>
            </a:extLst>
          </p:cNvPr>
          <p:cNvSpPr/>
          <p:nvPr/>
        </p:nvSpPr>
        <p:spPr>
          <a:xfrm>
            <a:off x="9950517" y="2572949"/>
            <a:ext cx="88346" cy="792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77600346-3C6E-480F-AC68-7734AF132408}"/>
              </a:ext>
            </a:extLst>
          </p:cNvPr>
          <p:cNvSpPr/>
          <p:nvPr/>
        </p:nvSpPr>
        <p:spPr>
          <a:xfrm>
            <a:off x="9613619" y="2495811"/>
            <a:ext cx="88346" cy="792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C136728E-A5D7-42B3-87CE-740D21BC8948}"/>
              </a:ext>
            </a:extLst>
          </p:cNvPr>
          <p:cNvSpPr/>
          <p:nvPr/>
        </p:nvSpPr>
        <p:spPr>
          <a:xfrm>
            <a:off x="9837002" y="2872068"/>
            <a:ext cx="88346" cy="792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823C7867-CA3F-4F99-A872-4744AA68FA15}"/>
              </a:ext>
            </a:extLst>
          </p:cNvPr>
          <p:cNvSpPr/>
          <p:nvPr/>
        </p:nvSpPr>
        <p:spPr>
          <a:xfrm>
            <a:off x="9607518" y="2872216"/>
            <a:ext cx="88346" cy="792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0D5EB08C-9620-4486-A5D3-D8041FD0A959}"/>
              </a:ext>
            </a:extLst>
          </p:cNvPr>
          <p:cNvSpPr/>
          <p:nvPr/>
        </p:nvSpPr>
        <p:spPr>
          <a:xfrm>
            <a:off x="9608285" y="3156680"/>
            <a:ext cx="88346" cy="792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6BF1F12C-0DEC-4BBD-AE90-1749F4A8792F}"/>
              </a:ext>
            </a:extLst>
          </p:cNvPr>
          <p:cNvSpPr/>
          <p:nvPr/>
        </p:nvSpPr>
        <p:spPr>
          <a:xfrm>
            <a:off x="9836896" y="3156509"/>
            <a:ext cx="88346" cy="792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253E70A2-B2FD-4B5E-AEB8-2801D29E4608}"/>
              </a:ext>
            </a:extLst>
          </p:cNvPr>
          <p:cNvSpPr/>
          <p:nvPr/>
        </p:nvSpPr>
        <p:spPr>
          <a:xfrm>
            <a:off x="9491280" y="3050174"/>
            <a:ext cx="88346" cy="792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CBF8620-DB7F-4B40-A738-3DA92222C778}"/>
              </a:ext>
            </a:extLst>
          </p:cNvPr>
          <p:cNvSpPr/>
          <p:nvPr/>
        </p:nvSpPr>
        <p:spPr>
          <a:xfrm>
            <a:off x="9727344" y="3158063"/>
            <a:ext cx="88346" cy="792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E71A399A-2E6C-4F1B-8D66-168FDE218514}"/>
              </a:ext>
            </a:extLst>
          </p:cNvPr>
          <p:cNvSpPr/>
          <p:nvPr/>
        </p:nvSpPr>
        <p:spPr>
          <a:xfrm>
            <a:off x="9944790" y="3045578"/>
            <a:ext cx="88346" cy="792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9523558F-35FA-426C-BCE5-B65F0A146A39}"/>
              </a:ext>
            </a:extLst>
          </p:cNvPr>
          <p:cNvSpPr/>
          <p:nvPr/>
        </p:nvSpPr>
        <p:spPr>
          <a:xfrm>
            <a:off x="9607891" y="2968437"/>
            <a:ext cx="88346" cy="792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9D4962C3-9795-4950-B918-141F655A23C4}"/>
              </a:ext>
            </a:extLst>
          </p:cNvPr>
          <p:cNvSpPr/>
          <p:nvPr/>
        </p:nvSpPr>
        <p:spPr>
          <a:xfrm>
            <a:off x="9840175" y="2968161"/>
            <a:ext cx="88346" cy="792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A5D41D7C-5491-4084-B9DF-CF4DF1D1441A}"/>
              </a:ext>
            </a:extLst>
          </p:cNvPr>
          <p:cNvCxnSpPr>
            <a:cxnSpLocks/>
          </p:cNvCxnSpPr>
          <p:nvPr/>
        </p:nvCxnSpPr>
        <p:spPr>
          <a:xfrm flipV="1">
            <a:off x="2496742" y="2638414"/>
            <a:ext cx="979979" cy="1478931"/>
          </a:xfrm>
          <a:prstGeom prst="straightConnector1">
            <a:avLst/>
          </a:prstGeom>
          <a:ln w="60325" cap="flat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:a16="http://schemas.microsoft.com/office/drawing/2014/main" id="{5B4CA977-6CF4-4131-9045-7E7B6BBBC5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38" r="3196" b="24725"/>
          <a:stretch/>
        </p:blipFill>
        <p:spPr>
          <a:xfrm>
            <a:off x="9144627" y="1852241"/>
            <a:ext cx="2804018" cy="1649025"/>
          </a:xfrm>
          <a:prstGeom prst="rect">
            <a:avLst/>
          </a:prstGeom>
        </p:spPr>
      </p:pic>
      <p:sp>
        <p:nvSpPr>
          <p:cNvPr id="1051" name="타원 1050">
            <a:extLst>
              <a:ext uri="{FF2B5EF4-FFF2-40B4-BE49-F238E27FC236}">
                <a16:creationId xmlns:a16="http://schemas.microsoft.com/office/drawing/2014/main" id="{1CA34A43-5BF1-4F50-B125-516742D4FE0F}"/>
              </a:ext>
            </a:extLst>
          </p:cNvPr>
          <p:cNvSpPr/>
          <p:nvPr/>
        </p:nvSpPr>
        <p:spPr>
          <a:xfrm>
            <a:off x="10563425" y="1921697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AAB72B1B-A8EF-40D9-A4FF-9A3E84C12917}"/>
              </a:ext>
            </a:extLst>
          </p:cNvPr>
          <p:cNvSpPr/>
          <p:nvPr/>
        </p:nvSpPr>
        <p:spPr>
          <a:xfrm>
            <a:off x="10566757" y="2017475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6D9F454F-A1B1-4CBF-A7F3-142E26A5F968}"/>
              </a:ext>
            </a:extLst>
          </p:cNvPr>
          <p:cNvSpPr/>
          <p:nvPr/>
        </p:nvSpPr>
        <p:spPr>
          <a:xfrm>
            <a:off x="10668222" y="2121091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CA4E5CAF-658B-4BAE-9EBD-C4E397572CF4}"/>
              </a:ext>
            </a:extLst>
          </p:cNvPr>
          <p:cNvSpPr/>
          <p:nvPr/>
        </p:nvSpPr>
        <p:spPr>
          <a:xfrm>
            <a:off x="10446489" y="2105736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2DE8971B-4AD6-45F6-B87A-9E356C8E5248}"/>
              </a:ext>
            </a:extLst>
          </p:cNvPr>
          <p:cNvSpPr/>
          <p:nvPr/>
        </p:nvSpPr>
        <p:spPr>
          <a:xfrm>
            <a:off x="10786591" y="2101502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C6D38E32-C8CF-4239-9CAD-6498D2A9147F}"/>
              </a:ext>
            </a:extLst>
          </p:cNvPr>
          <p:cNvSpPr/>
          <p:nvPr/>
        </p:nvSpPr>
        <p:spPr>
          <a:xfrm>
            <a:off x="10329639" y="2107938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0B7D1D7B-17F1-4988-9A11-02A74F7A61B4}"/>
              </a:ext>
            </a:extLst>
          </p:cNvPr>
          <p:cNvSpPr/>
          <p:nvPr/>
        </p:nvSpPr>
        <p:spPr>
          <a:xfrm>
            <a:off x="10568246" y="2107158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84D43F32-BD40-4C30-8533-0B50A3C2E2F2}"/>
              </a:ext>
            </a:extLst>
          </p:cNvPr>
          <p:cNvSpPr/>
          <p:nvPr/>
        </p:nvSpPr>
        <p:spPr>
          <a:xfrm>
            <a:off x="10444621" y="2217051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A197213D-733B-4228-9C83-DAE2FFBCB7CF}"/>
              </a:ext>
            </a:extLst>
          </p:cNvPr>
          <p:cNvSpPr/>
          <p:nvPr/>
        </p:nvSpPr>
        <p:spPr>
          <a:xfrm>
            <a:off x="10569658" y="2214285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C6BCC43C-A9F9-4311-8934-9E8E79C841EA}"/>
              </a:ext>
            </a:extLst>
          </p:cNvPr>
          <p:cNvSpPr/>
          <p:nvPr/>
        </p:nvSpPr>
        <p:spPr>
          <a:xfrm>
            <a:off x="10674221" y="2223399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089D9D6A-B649-4DBB-BF45-C7AA5258DCBC}"/>
              </a:ext>
            </a:extLst>
          </p:cNvPr>
          <p:cNvSpPr/>
          <p:nvPr/>
        </p:nvSpPr>
        <p:spPr>
          <a:xfrm>
            <a:off x="10444621" y="2325861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B664C4DF-9BDE-433A-8062-F32D2583BDBD}"/>
              </a:ext>
            </a:extLst>
          </p:cNvPr>
          <p:cNvSpPr/>
          <p:nvPr/>
        </p:nvSpPr>
        <p:spPr>
          <a:xfrm>
            <a:off x="10329639" y="2401125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B44FE295-FFF1-47BF-B188-FADFAE8BA552}"/>
              </a:ext>
            </a:extLst>
          </p:cNvPr>
          <p:cNvSpPr/>
          <p:nvPr/>
        </p:nvSpPr>
        <p:spPr>
          <a:xfrm>
            <a:off x="10678210" y="2321835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18696C11-F01A-4F46-9201-139B5FA8493C}"/>
              </a:ext>
            </a:extLst>
          </p:cNvPr>
          <p:cNvSpPr/>
          <p:nvPr/>
        </p:nvSpPr>
        <p:spPr>
          <a:xfrm>
            <a:off x="10785448" y="2402022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893D1932-CE42-49CD-91A5-CBEA4AE2C24A}"/>
              </a:ext>
            </a:extLst>
          </p:cNvPr>
          <p:cNvSpPr/>
          <p:nvPr/>
        </p:nvSpPr>
        <p:spPr>
          <a:xfrm>
            <a:off x="10559746" y="2504494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AF69ADBF-3562-4E90-B4FB-193032C2A609}"/>
              </a:ext>
            </a:extLst>
          </p:cNvPr>
          <p:cNvSpPr/>
          <p:nvPr/>
        </p:nvSpPr>
        <p:spPr>
          <a:xfrm>
            <a:off x="10560213" y="2599827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9871FD75-2A14-4FCE-B433-1F7AB371A990}"/>
              </a:ext>
            </a:extLst>
          </p:cNvPr>
          <p:cNvSpPr/>
          <p:nvPr/>
        </p:nvSpPr>
        <p:spPr>
          <a:xfrm>
            <a:off x="10664543" y="2703888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D1A2F2C9-4572-467C-A57D-7058ACBB4E5B}"/>
              </a:ext>
            </a:extLst>
          </p:cNvPr>
          <p:cNvSpPr/>
          <p:nvPr/>
        </p:nvSpPr>
        <p:spPr>
          <a:xfrm>
            <a:off x="10442810" y="2688533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8E5BBDE1-80F6-426F-BD7A-DD479C1A8A18}"/>
              </a:ext>
            </a:extLst>
          </p:cNvPr>
          <p:cNvSpPr/>
          <p:nvPr/>
        </p:nvSpPr>
        <p:spPr>
          <a:xfrm>
            <a:off x="10782912" y="2684299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0E104664-7B55-4834-80A1-5C2D3DB524C9}"/>
              </a:ext>
            </a:extLst>
          </p:cNvPr>
          <p:cNvSpPr/>
          <p:nvPr/>
        </p:nvSpPr>
        <p:spPr>
          <a:xfrm>
            <a:off x="10325960" y="2690735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DF537EB1-E20E-4CFC-AB7D-BE7D875374F0}"/>
              </a:ext>
            </a:extLst>
          </p:cNvPr>
          <p:cNvSpPr/>
          <p:nvPr/>
        </p:nvSpPr>
        <p:spPr>
          <a:xfrm>
            <a:off x="10564567" y="2689955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A93FFCA8-218D-46EE-BA99-AB9019A0D034}"/>
              </a:ext>
            </a:extLst>
          </p:cNvPr>
          <p:cNvSpPr/>
          <p:nvPr/>
        </p:nvSpPr>
        <p:spPr>
          <a:xfrm>
            <a:off x="10440942" y="2799848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EFB0ED3B-B507-427B-A531-8BAC58982848}"/>
              </a:ext>
            </a:extLst>
          </p:cNvPr>
          <p:cNvSpPr/>
          <p:nvPr/>
        </p:nvSpPr>
        <p:spPr>
          <a:xfrm>
            <a:off x="10673184" y="2794476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10F9A431-7D77-4E47-B280-8EAED062DF78}"/>
              </a:ext>
            </a:extLst>
          </p:cNvPr>
          <p:cNvSpPr/>
          <p:nvPr/>
        </p:nvSpPr>
        <p:spPr>
          <a:xfrm>
            <a:off x="10444621" y="2886487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A5892EDD-3013-4BB1-A212-B58EF40CC195}"/>
              </a:ext>
            </a:extLst>
          </p:cNvPr>
          <p:cNvSpPr/>
          <p:nvPr/>
        </p:nvSpPr>
        <p:spPr>
          <a:xfrm>
            <a:off x="10331358" y="2969905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69DFA30A-EE5D-479B-B356-168F25753FA7}"/>
              </a:ext>
            </a:extLst>
          </p:cNvPr>
          <p:cNvSpPr/>
          <p:nvPr/>
        </p:nvSpPr>
        <p:spPr>
          <a:xfrm>
            <a:off x="10674736" y="2896425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A5EEACB1-94DF-436D-AD7B-C7EBEB6C4B66}"/>
              </a:ext>
            </a:extLst>
          </p:cNvPr>
          <p:cNvSpPr/>
          <p:nvPr/>
        </p:nvSpPr>
        <p:spPr>
          <a:xfrm>
            <a:off x="10788488" y="2969905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85FE20B8-A4A4-4888-80B1-F8396F79319A}"/>
              </a:ext>
            </a:extLst>
          </p:cNvPr>
          <p:cNvSpPr/>
          <p:nvPr/>
        </p:nvSpPr>
        <p:spPr>
          <a:xfrm>
            <a:off x="10559746" y="3084913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A6FAFF5C-7983-4384-BB32-BFE5010DD8A7}"/>
              </a:ext>
            </a:extLst>
          </p:cNvPr>
          <p:cNvSpPr/>
          <p:nvPr/>
        </p:nvSpPr>
        <p:spPr>
          <a:xfrm>
            <a:off x="10563078" y="3180691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7E8632F1-2581-4ADF-95C4-3B6958831265}"/>
              </a:ext>
            </a:extLst>
          </p:cNvPr>
          <p:cNvSpPr/>
          <p:nvPr/>
        </p:nvSpPr>
        <p:spPr>
          <a:xfrm>
            <a:off x="10664543" y="3284307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9207EFC6-3864-4BE9-B400-1681107FBB1D}"/>
              </a:ext>
            </a:extLst>
          </p:cNvPr>
          <p:cNvSpPr/>
          <p:nvPr/>
        </p:nvSpPr>
        <p:spPr>
          <a:xfrm>
            <a:off x="10442810" y="3268952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53DF2069-5CEB-485E-962B-F732119CDD8E}"/>
              </a:ext>
            </a:extLst>
          </p:cNvPr>
          <p:cNvSpPr/>
          <p:nvPr/>
        </p:nvSpPr>
        <p:spPr>
          <a:xfrm>
            <a:off x="10782912" y="3264718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29C365CA-6A0A-431A-AC26-D52CBB827B17}"/>
              </a:ext>
            </a:extLst>
          </p:cNvPr>
          <p:cNvSpPr/>
          <p:nvPr/>
        </p:nvSpPr>
        <p:spPr>
          <a:xfrm>
            <a:off x="10325960" y="3271154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3F12C59B-625F-405D-93FD-5CCC6DB02E4D}"/>
              </a:ext>
            </a:extLst>
          </p:cNvPr>
          <p:cNvSpPr/>
          <p:nvPr/>
        </p:nvSpPr>
        <p:spPr>
          <a:xfrm>
            <a:off x="10564567" y="3270374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4A827C76-2143-4BEC-8BA3-F89B4A86ECB2}"/>
              </a:ext>
            </a:extLst>
          </p:cNvPr>
          <p:cNvSpPr/>
          <p:nvPr/>
        </p:nvSpPr>
        <p:spPr>
          <a:xfrm>
            <a:off x="10670168" y="3374492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3F62F76B-9F33-42E4-A53B-66CE1489C3C0}"/>
              </a:ext>
            </a:extLst>
          </p:cNvPr>
          <p:cNvSpPr/>
          <p:nvPr/>
        </p:nvSpPr>
        <p:spPr>
          <a:xfrm>
            <a:off x="10444621" y="3373338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AE0CF06C-F942-4DA3-B62D-ED511BC064C3}"/>
              </a:ext>
            </a:extLst>
          </p:cNvPr>
          <p:cNvSpPr/>
          <p:nvPr/>
        </p:nvSpPr>
        <p:spPr>
          <a:xfrm>
            <a:off x="10561230" y="2795941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EA9F245E-5057-467C-BB4D-0DF7F74E495D}"/>
              </a:ext>
            </a:extLst>
          </p:cNvPr>
          <p:cNvSpPr/>
          <p:nvPr/>
        </p:nvSpPr>
        <p:spPr>
          <a:xfrm>
            <a:off x="10568246" y="3375260"/>
            <a:ext cx="64962" cy="600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DAA6B7BD-CF8F-4486-8A1A-F5DF6B32098A}"/>
              </a:ext>
            </a:extLst>
          </p:cNvPr>
          <p:cNvSpPr/>
          <p:nvPr/>
        </p:nvSpPr>
        <p:spPr>
          <a:xfrm>
            <a:off x="8945542" y="3387257"/>
            <a:ext cx="64962" cy="60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CEE8851A-D46A-476D-A703-BF88C5D5DCA6}"/>
              </a:ext>
            </a:extLst>
          </p:cNvPr>
          <p:cNvSpPr/>
          <p:nvPr/>
        </p:nvSpPr>
        <p:spPr>
          <a:xfrm>
            <a:off x="8692382" y="3397424"/>
            <a:ext cx="64962" cy="600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E8AC4EC9-33D1-4EC8-B694-FDFDF5ADFB08}"/>
              </a:ext>
            </a:extLst>
          </p:cNvPr>
          <p:cNvSpPr/>
          <p:nvPr/>
        </p:nvSpPr>
        <p:spPr>
          <a:xfrm>
            <a:off x="9851735" y="3360217"/>
            <a:ext cx="64962" cy="6001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56A977E0-45FF-4047-BFA0-B943663E8BCA}"/>
              </a:ext>
            </a:extLst>
          </p:cNvPr>
          <p:cNvSpPr/>
          <p:nvPr/>
        </p:nvSpPr>
        <p:spPr>
          <a:xfrm>
            <a:off x="9621769" y="3362751"/>
            <a:ext cx="64962" cy="6001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AE19DA62-3680-4907-88FC-4AD76BD2F0B1}"/>
              </a:ext>
            </a:extLst>
          </p:cNvPr>
          <p:cNvSpPr/>
          <p:nvPr/>
        </p:nvSpPr>
        <p:spPr>
          <a:xfrm>
            <a:off x="9608732" y="1907478"/>
            <a:ext cx="86938" cy="7927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4DFA5F83-97DD-4B9F-B23B-E203AD07CC5B}"/>
              </a:ext>
            </a:extLst>
          </p:cNvPr>
          <p:cNvSpPr/>
          <p:nvPr/>
        </p:nvSpPr>
        <p:spPr>
          <a:xfrm>
            <a:off x="9846841" y="1910544"/>
            <a:ext cx="86938" cy="7927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61485E18-F5A9-46DC-842B-C23BCB517506}"/>
              </a:ext>
            </a:extLst>
          </p:cNvPr>
          <p:cNvSpPr/>
          <p:nvPr/>
        </p:nvSpPr>
        <p:spPr>
          <a:xfrm>
            <a:off x="9608285" y="1999748"/>
            <a:ext cx="86938" cy="7927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FE06DDE8-DFA7-412B-AF8C-9B9FC2EC6515}"/>
              </a:ext>
            </a:extLst>
          </p:cNvPr>
          <p:cNvSpPr/>
          <p:nvPr/>
        </p:nvSpPr>
        <p:spPr>
          <a:xfrm>
            <a:off x="9846841" y="1999450"/>
            <a:ext cx="86938" cy="7927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1048603E-E314-4948-AA98-27605C1BD2AD}"/>
              </a:ext>
            </a:extLst>
          </p:cNvPr>
          <p:cNvSpPr/>
          <p:nvPr/>
        </p:nvSpPr>
        <p:spPr>
          <a:xfrm>
            <a:off x="9500176" y="2091806"/>
            <a:ext cx="86938" cy="7927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9F4B13F2-2091-4904-9753-817F1AD442B2}"/>
              </a:ext>
            </a:extLst>
          </p:cNvPr>
          <p:cNvSpPr/>
          <p:nvPr/>
        </p:nvSpPr>
        <p:spPr>
          <a:xfrm>
            <a:off x="9613632" y="2196501"/>
            <a:ext cx="86938" cy="7927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CE7D2900-45C6-439F-87AA-42D4456F6E8E}"/>
              </a:ext>
            </a:extLst>
          </p:cNvPr>
          <p:cNvSpPr/>
          <p:nvPr/>
        </p:nvSpPr>
        <p:spPr>
          <a:xfrm>
            <a:off x="9728624" y="2197168"/>
            <a:ext cx="86938" cy="7927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A5BFB1D8-02C7-4282-9921-C03FFD0A8451}"/>
              </a:ext>
            </a:extLst>
          </p:cNvPr>
          <p:cNvSpPr/>
          <p:nvPr/>
        </p:nvSpPr>
        <p:spPr>
          <a:xfrm>
            <a:off x="9843107" y="2198694"/>
            <a:ext cx="86938" cy="7927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8EAB30D2-0FFA-493D-80CE-F9310BE815AF}"/>
              </a:ext>
            </a:extLst>
          </p:cNvPr>
          <p:cNvSpPr/>
          <p:nvPr/>
        </p:nvSpPr>
        <p:spPr>
          <a:xfrm>
            <a:off x="9954802" y="2084682"/>
            <a:ext cx="86938" cy="7927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D578D0-15BA-4C0B-9E31-933A41697D29}"/>
              </a:ext>
            </a:extLst>
          </p:cNvPr>
          <p:cNvSpPr txBox="1"/>
          <p:nvPr/>
        </p:nvSpPr>
        <p:spPr>
          <a:xfrm>
            <a:off x="1701258" y="2116496"/>
            <a:ext cx="18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reservation.php</a:t>
            </a:r>
            <a:endParaRPr lang="ko-KR" altLang="en-US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569476CD-9824-4CB0-A44B-7CC81E8444DB}"/>
              </a:ext>
            </a:extLst>
          </p:cNvPr>
          <p:cNvSpPr txBox="1"/>
          <p:nvPr/>
        </p:nvSpPr>
        <p:spPr>
          <a:xfrm>
            <a:off x="4974227" y="2703515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HTML code</a:t>
            </a:r>
            <a:endParaRPr lang="ko-KR" altLang="en-US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80B4E6F-1DEF-40D1-8402-93A9249FB899}"/>
              </a:ext>
            </a:extLst>
          </p:cNvPr>
          <p:cNvSpPr txBox="1"/>
          <p:nvPr/>
        </p:nvSpPr>
        <p:spPr>
          <a:xfrm>
            <a:off x="5857470" y="141767"/>
            <a:ext cx="1026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프로젝트 소개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구조 및 기능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b="1" spc="300" dirty="0">
                <a:solidFill>
                  <a:schemeClr val="accent6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 기술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UI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기대효과 및 활용방안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참여도 </a:t>
            </a:r>
          </a:p>
        </p:txBody>
      </p:sp>
    </p:spTree>
    <p:extLst>
      <p:ext uri="{BB962C8B-B14F-4D97-AF65-F5344CB8AC3E}">
        <p14:creationId xmlns:p14="http://schemas.microsoft.com/office/powerpoint/2010/main" val="26664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2208F36B-C8F5-4B13-AEF5-F05B0CAB7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85" y="601963"/>
            <a:ext cx="542725" cy="503536"/>
          </a:xfrm>
          <a:prstGeom prst="rect">
            <a:avLst/>
          </a:prstGeom>
        </p:spPr>
      </p:pic>
      <p:grpSp>
        <p:nvGrpSpPr>
          <p:cNvPr id="358" name="그룹 357">
            <a:extLst>
              <a:ext uri="{FF2B5EF4-FFF2-40B4-BE49-F238E27FC236}">
                <a16:creationId xmlns:a16="http://schemas.microsoft.com/office/drawing/2014/main" id="{42039F34-4479-4C89-A0C4-386EE09D129E}"/>
              </a:ext>
            </a:extLst>
          </p:cNvPr>
          <p:cNvGrpSpPr/>
          <p:nvPr/>
        </p:nvGrpSpPr>
        <p:grpSpPr>
          <a:xfrm>
            <a:off x="2340251" y="141767"/>
            <a:ext cx="7338869" cy="6893001"/>
            <a:chOff x="2933900" y="1176301"/>
            <a:chExt cx="6324199" cy="5901698"/>
          </a:xfrm>
        </p:grpSpPr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A9514E0C-C7AA-442C-B242-A8BAF2B62AF4}"/>
                </a:ext>
              </a:extLst>
            </p:cNvPr>
            <p:cNvGrpSpPr/>
            <p:nvPr/>
          </p:nvGrpSpPr>
          <p:grpSpPr>
            <a:xfrm>
              <a:off x="2933900" y="1176301"/>
              <a:ext cx="6324199" cy="4761089"/>
              <a:chOff x="5517183" y="1230112"/>
              <a:chExt cx="6369804" cy="4724322"/>
            </a:xfrm>
          </p:grpSpPr>
          <p:pic>
            <p:nvPicPr>
              <p:cNvPr id="191" name="그림 190">
                <a:extLst>
                  <a:ext uri="{FF2B5EF4-FFF2-40B4-BE49-F238E27FC236}">
                    <a16:creationId xmlns:a16="http://schemas.microsoft.com/office/drawing/2014/main" id="{7F77365A-34A1-4248-8ED2-056A33238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10050" y="1765810"/>
                <a:ext cx="2255704" cy="2206978"/>
              </a:xfrm>
              <a:prstGeom prst="rect">
                <a:avLst/>
              </a:prstGeom>
            </p:spPr>
          </p:pic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36BCCC9C-FFDE-4350-B112-4323B57021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81372" y="1965164"/>
                <a:ext cx="679915" cy="298724"/>
              </a:xfrm>
              <a:prstGeom prst="line">
                <a:avLst/>
              </a:prstGeom>
              <a:ln w="444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FAE1D364-D53D-4043-82AC-D23663D042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07364" y="2876087"/>
                <a:ext cx="2368501" cy="11011"/>
              </a:xfrm>
              <a:prstGeom prst="line">
                <a:avLst/>
              </a:prstGeom>
              <a:ln w="444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00F2C381-E626-4DED-88CF-8F0C4DDEBB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861286" y="1981342"/>
                <a:ext cx="1604196" cy="666724"/>
              </a:xfrm>
              <a:prstGeom prst="line">
                <a:avLst/>
              </a:prstGeom>
              <a:ln w="444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연결선 194">
                <a:extLst>
                  <a:ext uri="{FF2B5EF4-FFF2-40B4-BE49-F238E27FC236}">
                    <a16:creationId xmlns:a16="http://schemas.microsoft.com/office/drawing/2014/main" id="{EA38477A-8134-455C-88DA-CF6A0A4BAE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16703" y="3278430"/>
                <a:ext cx="1216319" cy="497659"/>
              </a:xfrm>
              <a:prstGeom prst="line">
                <a:avLst/>
              </a:prstGeom>
              <a:ln w="444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>
                <a:extLst>
                  <a:ext uri="{FF2B5EF4-FFF2-40B4-BE49-F238E27FC236}">
                    <a16:creationId xmlns:a16="http://schemas.microsoft.com/office/drawing/2014/main" id="{40D7CE51-1A9A-4160-A0C9-6D80AE52B5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74692" y="3493544"/>
                <a:ext cx="661125" cy="282547"/>
              </a:xfrm>
              <a:prstGeom prst="line">
                <a:avLst/>
              </a:prstGeom>
              <a:ln w="444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384F3CD7-B467-491E-AA0C-967F899AC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7255" y="3278430"/>
                <a:ext cx="0" cy="1557046"/>
              </a:xfrm>
              <a:prstGeom prst="line">
                <a:avLst/>
              </a:prstGeom>
              <a:ln w="444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2F052E47-3CB7-4AE6-8915-4AAEE01A9F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54545" y="2646364"/>
                <a:ext cx="10937" cy="2180395"/>
              </a:xfrm>
              <a:prstGeom prst="line">
                <a:avLst/>
              </a:prstGeom>
              <a:ln w="444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5CC65454-53DF-42B9-BBB2-179C2D11F7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63670" y="2876087"/>
                <a:ext cx="2" cy="1981993"/>
              </a:xfrm>
              <a:prstGeom prst="line">
                <a:avLst/>
              </a:prstGeom>
              <a:ln w="444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CE11DD8A-EECD-4828-85B4-0CC3C6A5899F}"/>
                  </a:ext>
                </a:extLst>
              </p:cNvPr>
              <p:cNvSpPr/>
              <p:nvPr/>
            </p:nvSpPr>
            <p:spPr>
              <a:xfrm>
                <a:off x="5517183" y="1230112"/>
                <a:ext cx="6369804" cy="47243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0B82B7A1-A5AB-47B9-A0DA-A740F7A03346}"/>
                  </a:ext>
                </a:extLst>
              </p:cNvPr>
              <p:cNvGrpSpPr/>
              <p:nvPr/>
            </p:nvGrpSpPr>
            <p:grpSpPr>
              <a:xfrm>
                <a:off x="7616401" y="2012938"/>
                <a:ext cx="2262803" cy="3081552"/>
                <a:chOff x="1494982" y="1624557"/>
                <a:chExt cx="2966296" cy="4126785"/>
              </a:xfrm>
            </p:grpSpPr>
            <p:pic>
              <p:nvPicPr>
                <p:cNvPr id="202" name="그림 201">
                  <a:extLst>
                    <a:ext uri="{FF2B5EF4-FFF2-40B4-BE49-F238E27FC236}">
                      <a16:creationId xmlns:a16="http://schemas.microsoft.com/office/drawing/2014/main" id="{7DA16E3B-4541-475E-B17B-1567E4966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94982" y="1624557"/>
                  <a:ext cx="2966296" cy="2966296"/>
                </a:xfrm>
                <a:prstGeom prst="rect">
                  <a:avLst/>
                </a:prstGeom>
              </p:spPr>
            </p:pic>
            <p:cxnSp>
              <p:nvCxnSpPr>
                <p:cNvPr id="203" name="직선 연결선 202">
                  <a:extLst>
                    <a:ext uri="{FF2B5EF4-FFF2-40B4-BE49-F238E27FC236}">
                      <a16:creationId xmlns:a16="http://schemas.microsoft.com/office/drawing/2014/main" id="{34E5A783-59F6-4038-9779-C1600F285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45068" y="2274543"/>
                  <a:ext cx="393086" cy="833162"/>
                </a:xfrm>
                <a:prstGeom prst="line">
                  <a:avLst/>
                </a:prstGeom>
                <a:ln w="444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직선 연결선 203">
                  <a:extLst>
                    <a:ext uri="{FF2B5EF4-FFF2-40B4-BE49-F238E27FC236}">
                      <a16:creationId xmlns:a16="http://schemas.microsoft.com/office/drawing/2014/main" id="{C7712907-EBE6-46D6-81C9-40CD471900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54887" y="3096701"/>
                  <a:ext cx="1011447" cy="2144139"/>
                </a:xfrm>
                <a:prstGeom prst="line">
                  <a:avLst/>
                </a:prstGeom>
                <a:ln w="444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직선 연결선 204">
                  <a:extLst>
                    <a:ext uri="{FF2B5EF4-FFF2-40B4-BE49-F238E27FC236}">
                      <a16:creationId xmlns:a16="http://schemas.microsoft.com/office/drawing/2014/main" id="{17293609-2DB3-456D-B326-D5F432F36B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130" y="1894786"/>
                  <a:ext cx="0" cy="3856556"/>
                </a:xfrm>
                <a:prstGeom prst="line">
                  <a:avLst/>
                </a:prstGeom>
                <a:ln w="444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직선 연결선 205">
                  <a:extLst>
                    <a:ext uri="{FF2B5EF4-FFF2-40B4-BE49-F238E27FC236}">
                      <a16:creationId xmlns:a16="http://schemas.microsoft.com/office/drawing/2014/main" id="{0C282D22-CC75-4B12-AFB8-F2F743BB0A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1075" y="2282637"/>
                  <a:ext cx="409783" cy="825068"/>
                </a:xfrm>
                <a:prstGeom prst="line">
                  <a:avLst/>
                </a:prstGeom>
                <a:ln w="444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직선 연결선 206">
                  <a:extLst>
                    <a:ext uri="{FF2B5EF4-FFF2-40B4-BE49-F238E27FC236}">
                      <a16:creationId xmlns:a16="http://schemas.microsoft.com/office/drawing/2014/main" id="{625E7DD9-20E8-4B07-B1E3-E71468F032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15613" y="3077019"/>
                  <a:ext cx="976626" cy="2163820"/>
                </a:xfrm>
                <a:prstGeom prst="line">
                  <a:avLst/>
                </a:prstGeom>
                <a:ln w="444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>
                  <a:extLst>
                    <a:ext uri="{FF2B5EF4-FFF2-40B4-BE49-F238E27FC236}">
                      <a16:creationId xmlns:a16="http://schemas.microsoft.com/office/drawing/2014/main" id="{80D80437-E5F2-4F74-94CB-DD9FEF68B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47765" y="5226781"/>
                  <a:ext cx="12380" cy="510503"/>
                </a:xfrm>
                <a:prstGeom prst="line">
                  <a:avLst/>
                </a:prstGeom>
                <a:ln w="444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>
                  <a:extLst>
                    <a:ext uri="{FF2B5EF4-FFF2-40B4-BE49-F238E27FC236}">
                      <a16:creationId xmlns:a16="http://schemas.microsoft.com/office/drawing/2014/main" id="{8BCFE579-DB34-45E7-B276-34C51068F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08051" y="5226782"/>
                  <a:ext cx="12380" cy="510503"/>
                </a:xfrm>
                <a:prstGeom prst="line">
                  <a:avLst/>
                </a:prstGeom>
                <a:ln w="444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9" name="직선 연결선 228">
                <a:extLst>
                  <a:ext uri="{FF2B5EF4-FFF2-40B4-BE49-F238E27FC236}">
                    <a16:creationId xmlns:a16="http://schemas.microsoft.com/office/drawing/2014/main" id="{98917B1D-B55A-4803-9712-D846ACEB07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91562" y="2229331"/>
                <a:ext cx="683174" cy="284503"/>
              </a:xfrm>
              <a:prstGeom prst="line">
                <a:avLst/>
              </a:prstGeom>
              <a:ln w="444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직선 연결선 229">
                <a:extLst>
                  <a:ext uri="{FF2B5EF4-FFF2-40B4-BE49-F238E27FC236}">
                    <a16:creationId xmlns:a16="http://schemas.microsoft.com/office/drawing/2014/main" id="{E0EE9006-24FA-4BCD-815E-667E482A7F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02195" y="3106237"/>
                <a:ext cx="2186061" cy="32760"/>
              </a:xfrm>
              <a:prstGeom prst="line">
                <a:avLst/>
              </a:prstGeom>
              <a:ln w="444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직선 연결선 230">
                <a:extLst>
                  <a:ext uri="{FF2B5EF4-FFF2-40B4-BE49-F238E27FC236}">
                    <a16:creationId xmlns:a16="http://schemas.microsoft.com/office/drawing/2014/main" id="{2C879641-FB30-4959-8E4F-9A8889553D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54326" y="2240521"/>
                <a:ext cx="1479209" cy="726283"/>
              </a:xfrm>
              <a:prstGeom prst="line">
                <a:avLst/>
              </a:prstGeom>
              <a:ln w="444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직선 연결선 231">
                <a:extLst>
                  <a:ext uri="{FF2B5EF4-FFF2-40B4-BE49-F238E27FC236}">
                    <a16:creationId xmlns:a16="http://schemas.microsoft.com/office/drawing/2014/main" id="{8BEE073F-98C4-4474-8C04-42A1D240F9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2498" y="3668965"/>
                <a:ext cx="973305" cy="376140"/>
              </a:xfrm>
              <a:prstGeom prst="line">
                <a:avLst/>
              </a:prstGeom>
              <a:ln w="444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09C0466C-470D-4ECC-89B9-8C6473903B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3190" y="3751732"/>
                <a:ext cx="628420" cy="293375"/>
              </a:xfrm>
              <a:prstGeom prst="line">
                <a:avLst/>
              </a:prstGeom>
              <a:ln w="444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78454575-EA80-4C8C-BBA4-C319CB4E41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63385" y="3694320"/>
                <a:ext cx="27581" cy="1360019"/>
              </a:xfrm>
              <a:prstGeom prst="line">
                <a:avLst/>
              </a:prstGeom>
              <a:ln w="444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>
                <a:extLst>
                  <a:ext uri="{FF2B5EF4-FFF2-40B4-BE49-F238E27FC236}">
                    <a16:creationId xmlns:a16="http://schemas.microsoft.com/office/drawing/2014/main" id="{FF4ED34D-42E0-435B-9E20-8BC29B0559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75499" y="2942429"/>
                <a:ext cx="36820" cy="2119510"/>
              </a:xfrm>
              <a:prstGeom prst="line">
                <a:avLst/>
              </a:prstGeom>
              <a:ln w="444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0A3D31CF-CBD5-4BFD-B367-6BC2A3304B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38817" y="3145259"/>
                <a:ext cx="42389" cy="1936629"/>
              </a:xfrm>
              <a:prstGeom prst="line">
                <a:avLst/>
              </a:prstGeom>
              <a:ln w="444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사각형: 둥근 모서리 236">
                <a:extLst>
                  <a:ext uri="{FF2B5EF4-FFF2-40B4-BE49-F238E27FC236}">
                    <a16:creationId xmlns:a16="http://schemas.microsoft.com/office/drawing/2014/main" id="{061AC4F7-8BF2-4237-8CD3-1407347FA2CE}"/>
                  </a:ext>
                </a:extLst>
              </p:cNvPr>
              <p:cNvSpPr/>
              <p:nvPr/>
            </p:nvSpPr>
            <p:spPr>
              <a:xfrm>
                <a:off x="8391747" y="5076257"/>
                <a:ext cx="2582065" cy="44221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210 맨발의청춘 B" panose="02020603020101020101" pitchFamily="18" charset="-127"/>
                    <a:ea typeface="210 맨발의청춘 B" panose="02020603020101020101" pitchFamily="18" charset="-127"/>
                  </a:rPr>
                  <a:t>Connector</a:t>
                </a:r>
                <a:endParaRPr lang="ko-KR" altLang="en-US" dirty="0">
                  <a:latin typeface="210 맨발의청춘 B" panose="02020603020101020101" pitchFamily="18" charset="-127"/>
                  <a:ea typeface="210 맨발의청춘 B" panose="02020603020101020101" pitchFamily="18" charset="-127"/>
                </a:endParaRPr>
              </a:p>
            </p:txBody>
          </p:sp>
        </p:grp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0BE7A736-5731-42FA-9EDD-29E9F01779CD}"/>
                </a:ext>
              </a:extLst>
            </p:cNvPr>
            <p:cNvSpPr txBox="1"/>
            <p:nvPr/>
          </p:nvSpPr>
          <p:spPr>
            <a:xfrm>
              <a:off x="4881603" y="4252925"/>
              <a:ext cx="941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FFC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앞판</a:t>
              </a:r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1A8DB036-9836-4AFF-9731-8DE6DF43E47C}"/>
                </a:ext>
              </a:extLst>
            </p:cNvPr>
            <p:cNvSpPr txBox="1"/>
            <p:nvPr/>
          </p:nvSpPr>
          <p:spPr>
            <a:xfrm>
              <a:off x="7651353" y="4108804"/>
              <a:ext cx="941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rgbClr val="00B05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뒷판</a:t>
              </a:r>
              <a:endParaRPr lang="ko-KR" altLang="en-US" sz="2400" dirty="0">
                <a:solidFill>
                  <a:srgbClr val="00B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cxnSp>
          <p:nvCxnSpPr>
            <p:cNvPr id="371" name="직선 연결선 370">
              <a:extLst>
                <a:ext uri="{FF2B5EF4-FFF2-40B4-BE49-F238E27FC236}">
                  <a16:creationId xmlns:a16="http://schemas.microsoft.com/office/drawing/2014/main" id="{1C1C5624-000E-4206-8D26-1EB85D8A9EF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758412" y="4940593"/>
              <a:ext cx="968733" cy="5535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직선 연결선 370">
              <a:extLst>
                <a:ext uri="{FF2B5EF4-FFF2-40B4-BE49-F238E27FC236}">
                  <a16:creationId xmlns:a16="http://schemas.microsoft.com/office/drawing/2014/main" id="{D87E4798-64D8-463C-8338-AB3AAF59E62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875828" y="5098259"/>
              <a:ext cx="835019" cy="3172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직선 연결선 370">
              <a:extLst>
                <a:ext uri="{FF2B5EF4-FFF2-40B4-BE49-F238E27FC236}">
                  <a16:creationId xmlns:a16="http://schemas.microsoft.com/office/drawing/2014/main" id="{89BF9A5B-8861-4FEF-A7CF-1999094E825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984737" y="5283583"/>
              <a:ext cx="734608" cy="8282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직선 연결선 370">
              <a:extLst>
                <a:ext uri="{FF2B5EF4-FFF2-40B4-BE49-F238E27FC236}">
                  <a16:creationId xmlns:a16="http://schemas.microsoft.com/office/drawing/2014/main" id="{B0D960D2-4AFD-432F-A39B-FA7262D29C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9712" y="5132620"/>
              <a:ext cx="1176493" cy="97183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직선 연결선 370">
              <a:extLst>
                <a:ext uri="{FF2B5EF4-FFF2-40B4-BE49-F238E27FC236}">
                  <a16:creationId xmlns:a16="http://schemas.microsoft.com/office/drawing/2014/main" id="{E09C0933-5440-4939-A0F9-5D04309F77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2431" y="5008943"/>
              <a:ext cx="1294499" cy="124638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직선 연결선 370">
              <a:extLst>
                <a:ext uri="{FF2B5EF4-FFF2-40B4-BE49-F238E27FC236}">
                  <a16:creationId xmlns:a16="http://schemas.microsoft.com/office/drawing/2014/main" id="{E51947B8-D3A8-4624-BDC7-EE03F69111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230844" y="5052379"/>
              <a:ext cx="1527062" cy="5093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직선 연결선 370">
              <a:extLst>
                <a:ext uri="{FF2B5EF4-FFF2-40B4-BE49-F238E27FC236}">
                  <a16:creationId xmlns:a16="http://schemas.microsoft.com/office/drawing/2014/main" id="{C80E8B53-0242-4448-9B34-AB92957B0447}"/>
                </a:ext>
              </a:extLst>
            </p:cNvPr>
            <p:cNvCxnSpPr>
              <a:cxnSpLocks/>
            </p:cNvCxnSpPr>
            <p:nvPr/>
          </p:nvCxnSpPr>
          <p:spPr>
            <a:xfrm>
              <a:off x="6240468" y="5575533"/>
              <a:ext cx="7531" cy="196206"/>
            </a:xfrm>
            <a:prstGeom prst="straightConnector1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fritzing mega 2560ì ëí ì´ë¯¸ì§ ê²ìê²°ê³¼">
              <a:extLst>
                <a:ext uri="{FF2B5EF4-FFF2-40B4-BE49-F238E27FC236}">
                  <a16:creationId xmlns:a16="http://schemas.microsoft.com/office/drawing/2014/main" id="{B782AECF-2BB3-42DC-BF36-BD108B5E36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453" b="89801" l="5047" r="90852">
                          <a14:foregroundMark x1="9464" y1="33085" x2="9464" y2="33085"/>
                          <a14:foregroundMark x1="12145" y1="74378" x2="12145" y2="74378"/>
                          <a14:foregroundMark x1="9464" y1="32090" x2="9464" y2="32090"/>
                          <a14:foregroundMark x1="14353" y1="32338" x2="14353" y2="32338"/>
                          <a14:foregroundMark x1="5205" y1="31592" x2="5205" y2="31592"/>
                          <a14:foregroundMark x1="23344" y1="17662" x2="23344" y2="17662"/>
                          <a14:foregroundMark x1="70978" y1="45522" x2="70978" y2="45522"/>
                          <a14:foregroundMark x1="71451" y1="49502" x2="71451" y2="49502"/>
                          <a14:foregroundMark x1="68770" y1="45025" x2="68770" y2="45025"/>
                          <a14:foregroundMark x1="90852" y1="18408" x2="90852" y2="18408"/>
                          <a14:foregroundMark x1="90063" y1="79602" x2="90063" y2="79602"/>
                          <a14:foregroundMark x1="90852" y1="80100" x2="90852" y2="80100"/>
                          <a14:foregroundMark x1="22713" y1="79602" x2="22713" y2="796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8089" y="5438599"/>
              <a:ext cx="2585521" cy="1639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79" name="사각형: 둥근 모서리 2078">
              <a:extLst>
                <a:ext uri="{FF2B5EF4-FFF2-40B4-BE49-F238E27FC236}">
                  <a16:creationId xmlns:a16="http://schemas.microsoft.com/office/drawing/2014/main" id="{5FC50075-E17D-47ED-AB83-4328BAA758E7}"/>
                </a:ext>
              </a:extLst>
            </p:cNvPr>
            <p:cNvSpPr/>
            <p:nvPr/>
          </p:nvSpPr>
          <p:spPr>
            <a:xfrm>
              <a:off x="5809825" y="5045608"/>
              <a:ext cx="2563579" cy="45315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Connector</a:t>
              </a:r>
              <a:endParaRPr lang="ko-KR" altLang="en-US" dirty="0">
                <a:solidFill>
                  <a:schemeClr val="tx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64B3F6B-973E-463B-93D8-7116F8E07EA2}"/>
              </a:ext>
            </a:extLst>
          </p:cNvPr>
          <p:cNvSpPr txBox="1"/>
          <p:nvPr/>
        </p:nvSpPr>
        <p:spPr>
          <a:xfrm>
            <a:off x="789612" y="622303"/>
            <a:ext cx="5306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4) </a:t>
            </a:r>
            <a:r>
              <a:rPr lang="ko-KR" altLang="en-US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발판을 이용한 </a:t>
            </a:r>
            <a:r>
              <a:rPr lang="en-US" altLang="ko-KR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LED </a:t>
            </a:r>
            <a:r>
              <a:rPr lang="ko-KR" altLang="en-US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점등</a:t>
            </a:r>
          </a:p>
        </p:txBody>
      </p:sp>
      <p:cxnSp>
        <p:nvCxnSpPr>
          <p:cNvPr id="401" name="직선 연결선 400">
            <a:extLst>
              <a:ext uri="{FF2B5EF4-FFF2-40B4-BE49-F238E27FC236}">
                <a16:creationId xmlns:a16="http://schemas.microsoft.com/office/drawing/2014/main" id="{ADD60569-BD7A-4C34-ACD9-2A623987D991}"/>
              </a:ext>
            </a:extLst>
          </p:cNvPr>
          <p:cNvCxnSpPr>
            <a:cxnSpLocks/>
          </p:cNvCxnSpPr>
          <p:nvPr/>
        </p:nvCxnSpPr>
        <p:spPr>
          <a:xfrm flipH="1">
            <a:off x="3175006" y="2364672"/>
            <a:ext cx="2769591" cy="1064328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타원 360">
            <a:extLst>
              <a:ext uri="{FF2B5EF4-FFF2-40B4-BE49-F238E27FC236}">
                <a16:creationId xmlns:a16="http://schemas.microsoft.com/office/drawing/2014/main" id="{86295304-CC0A-411B-8CDA-F2012EF6EA7B}"/>
              </a:ext>
            </a:extLst>
          </p:cNvPr>
          <p:cNvSpPr/>
          <p:nvPr/>
        </p:nvSpPr>
        <p:spPr>
          <a:xfrm>
            <a:off x="1443185" y="3165844"/>
            <a:ext cx="1624807" cy="61216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0206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Start</a:t>
            </a:r>
            <a:endParaRPr lang="ko-KR" altLang="en-US" sz="2400" dirty="0">
              <a:solidFill>
                <a:srgbClr val="00206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94C984F1-7BC2-4197-9BD4-92853738D8F4}"/>
              </a:ext>
            </a:extLst>
          </p:cNvPr>
          <p:cNvSpPr txBox="1"/>
          <p:nvPr/>
        </p:nvSpPr>
        <p:spPr>
          <a:xfrm>
            <a:off x="733267" y="4036052"/>
            <a:ext cx="3645226" cy="206210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keypad.getKey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();</a:t>
            </a:r>
          </a:p>
          <a:p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case PRESSED:</a:t>
            </a:r>
          </a:p>
          <a:p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switch(</a:t>
            </a:r>
            <a:r>
              <a:rPr lang="en-US" altLang="ko-KR" sz="16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eKey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){</a:t>
            </a:r>
          </a:p>
          <a:p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   case 's': </a:t>
            </a:r>
            <a:r>
              <a:rPr lang="en-US" altLang="ko-KR" sz="16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current_state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="NORMAL"; </a:t>
            </a:r>
          </a:p>
          <a:p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	   break;</a:t>
            </a:r>
          </a:p>
          <a:p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}</a:t>
            </a:r>
          </a:p>
          <a:p>
            <a:r>
              <a:rPr lang="en-US" altLang="ko-KR" sz="16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currentPalette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= </a:t>
            </a:r>
            <a:r>
              <a:rPr lang="en-US" altLang="ko-KR" sz="16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RainbowColors_p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;</a:t>
            </a:r>
          </a:p>
          <a:p>
            <a:endParaRPr lang="ko-KR" altLang="en-US" sz="16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cxnSp>
        <p:nvCxnSpPr>
          <p:cNvPr id="434" name="직선 연결선 433">
            <a:extLst>
              <a:ext uri="{FF2B5EF4-FFF2-40B4-BE49-F238E27FC236}">
                <a16:creationId xmlns:a16="http://schemas.microsoft.com/office/drawing/2014/main" id="{9E9413B4-E371-4BB8-9B31-CF647417ED67}"/>
              </a:ext>
            </a:extLst>
          </p:cNvPr>
          <p:cNvCxnSpPr>
            <a:cxnSpLocks/>
          </p:cNvCxnSpPr>
          <p:nvPr/>
        </p:nvCxnSpPr>
        <p:spPr>
          <a:xfrm flipH="1" flipV="1">
            <a:off x="6136182" y="1502731"/>
            <a:ext cx="3247647" cy="1215053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타원 438">
            <a:extLst>
              <a:ext uri="{FF2B5EF4-FFF2-40B4-BE49-F238E27FC236}">
                <a16:creationId xmlns:a16="http://schemas.microsoft.com/office/drawing/2014/main" id="{403E739A-9967-460D-88AC-1A4476DF7870}"/>
              </a:ext>
            </a:extLst>
          </p:cNvPr>
          <p:cNvSpPr/>
          <p:nvPr/>
        </p:nvSpPr>
        <p:spPr>
          <a:xfrm>
            <a:off x="9521257" y="2478701"/>
            <a:ext cx="1624807" cy="61216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0206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1~8</a:t>
            </a:r>
            <a:endParaRPr lang="ko-KR" altLang="en-US" sz="2400" dirty="0">
              <a:solidFill>
                <a:srgbClr val="00206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411" name="그림 410">
            <a:extLst>
              <a:ext uri="{FF2B5EF4-FFF2-40B4-BE49-F238E27FC236}">
                <a16:creationId xmlns:a16="http://schemas.microsoft.com/office/drawing/2014/main" id="{8A768C7B-6C7A-45FE-B1C9-FA2D225AF23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30360">
            <a:off x="5810998" y="783293"/>
            <a:ext cx="568945" cy="568945"/>
          </a:xfrm>
          <a:prstGeom prst="rect">
            <a:avLst/>
          </a:prstGeom>
        </p:spPr>
      </p:pic>
      <p:sp>
        <p:nvSpPr>
          <p:cNvPr id="458" name="TextBox 457">
            <a:extLst>
              <a:ext uri="{FF2B5EF4-FFF2-40B4-BE49-F238E27FC236}">
                <a16:creationId xmlns:a16="http://schemas.microsoft.com/office/drawing/2014/main" id="{01754846-0B3D-41B5-8833-95D3440CA001}"/>
              </a:ext>
            </a:extLst>
          </p:cNvPr>
          <p:cNvSpPr txBox="1"/>
          <p:nvPr/>
        </p:nvSpPr>
        <p:spPr>
          <a:xfrm>
            <a:off x="8685549" y="3195288"/>
            <a:ext cx="3389918" cy="15696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case ‘1': </a:t>
            </a:r>
            <a:r>
              <a:rPr lang="en-US" altLang="ko-KR" sz="16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current_state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=“THEME1";                                             	break;</a:t>
            </a:r>
          </a:p>
          <a:p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                …</a:t>
            </a:r>
          </a:p>
          <a:p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case ‘8': </a:t>
            </a:r>
            <a:r>
              <a:rPr lang="en-US" altLang="ko-KR" sz="16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current_state</a:t>
            </a:r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=“THEME8";                                            	break;</a:t>
            </a:r>
          </a:p>
          <a:p>
            <a:r>
              <a:rPr lang="en-US" altLang="ko-KR" sz="16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endParaRPr lang="ko-KR" altLang="en-US" sz="16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E46D4FF6-BA11-4D6E-BD2F-B40A05DB708D}"/>
              </a:ext>
            </a:extLst>
          </p:cNvPr>
          <p:cNvSpPr/>
          <p:nvPr/>
        </p:nvSpPr>
        <p:spPr>
          <a:xfrm>
            <a:off x="8226683" y="1206067"/>
            <a:ext cx="14934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{'1','2','3’}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{'8','s',’4’}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{'7','6','5’}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0611F2-08EB-405C-AE33-2A237659DB24}"/>
              </a:ext>
            </a:extLst>
          </p:cNvPr>
          <p:cNvSpPr txBox="1"/>
          <p:nvPr/>
        </p:nvSpPr>
        <p:spPr>
          <a:xfrm>
            <a:off x="5857470" y="141767"/>
            <a:ext cx="1026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프로젝트 소개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구조 및 기능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b="1" spc="300" dirty="0">
                <a:solidFill>
                  <a:schemeClr val="accent6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 기술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UI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기대효과 및 활용방안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참여도 </a:t>
            </a:r>
          </a:p>
        </p:txBody>
      </p:sp>
    </p:spTree>
    <p:extLst>
      <p:ext uri="{BB962C8B-B14F-4D97-AF65-F5344CB8AC3E}">
        <p14:creationId xmlns:p14="http://schemas.microsoft.com/office/powerpoint/2010/main" val="377835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C82823D-A1CF-426A-AED7-64BC15236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32" y="1479345"/>
            <a:ext cx="2802586" cy="453561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208F36B-C8F5-4B13-AEF5-F05B0CAB7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85" y="601963"/>
            <a:ext cx="542725" cy="5035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B3F6B-973E-463B-93D8-7116F8E07EA2}"/>
              </a:ext>
            </a:extLst>
          </p:cNvPr>
          <p:cNvSpPr txBox="1"/>
          <p:nvPr/>
        </p:nvSpPr>
        <p:spPr>
          <a:xfrm>
            <a:off x="789612" y="622303"/>
            <a:ext cx="7808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5) </a:t>
            </a:r>
            <a:r>
              <a:rPr lang="ko-KR" altLang="en-US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미세먼지 경고 </a:t>
            </a:r>
            <a:r>
              <a:rPr lang="en-US" altLang="ko-KR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LED &amp; </a:t>
            </a:r>
            <a:r>
              <a:rPr lang="ko-KR" altLang="en-US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화재 경보 시스템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D30AF-FF27-47C8-8AE5-481C1A4C4B99}"/>
              </a:ext>
            </a:extLst>
          </p:cNvPr>
          <p:cNvSpPr txBox="1"/>
          <p:nvPr/>
        </p:nvSpPr>
        <p:spPr>
          <a:xfrm>
            <a:off x="7825021" y="2996762"/>
            <a:ext cx="3652151" cy="203132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pinMode</a:t>
            </a:r>
            <a:r>
              <a:rPr lang="en-US" altLang="ko-KR" b="1" dirty="0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(</a:t>
            </a:r>
            <a:r>
              <a:rPr lang="en-US" altLang="ko-KR" b="1" dirty="0" err="1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sensor_value</a:t>
            </a:r>
            <a:r>
              <a:rPr lang="en-US" altLang="ko-KR" b="1" dirty="0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, INPUT)   </a:t>
            </a:r>
          </a:p>
          <a:p>
            <a:endParaRPr lang="en-US" altLang="ko-KR" b="1" dirty="0">
              <a:solidFill>
                <a:srgbClr val="000000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if(</a:t>
            </a:r>
            <a:r>
              <a:rPr lang="en-US" altLang="ko-KR" dirty="0" err="1">
                <a:solidFill>
                  <a:srgbClr val="C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sensor_value</a:t>
            </a:r>
            <a:r>
              <a:rPr lang="en-US" altLang="ko-KR" dirty="0">
                <a:solidFill>
                  <a:srgbClr val="C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&gt; 10000</a:t>
            </a:r>
            <a:r>
              <a:rPr lang="en-US" altLang="ko-KR" dirty="0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){</a:t>
            </a:r>
          </a:p>
          <a:p>
            <a:r>
              <a:rPr lang="en-US" altLang="ko-KR" dirty="0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   MP3player.stopTrack();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   MP3player.playTrack(1);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   </a:t>
            </a:r>
            <a:r>
              <a:rPr lang="en-US" altLang="ko-KR" dirty="0" err="1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Serial.print</a:t>
            </a:r>
            <a:r>
              <a:rPr lang="en-US" altLang="ko-KR" dirty="0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공원 내 화재 발생</a:t>
            </a:r>
            <a:r>
              <a:rPr lang="en-US" altLang="ko-KR" dirty="0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");}</a:t>
            </a:r>
            <a:endParaRPr lang="en-US" altLang="ko-KR" b="1" dirty="0">
              <a:solidFill>
                <a:srgbClr val="000000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endParaRPr lang="en-US" altLang="ko-KR" b="1" dirty="0">
              <a:solidFill>
                <a:srgbClr val="000000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81B632-465D-4C2C-8401-127AB3347318}"/>
              </a:ext>
            </a:extLst>
          </p:cNvPr>
          <p:cNvCxnSpPr>
            <a:cxnSpLocks/>
          </p:cNvCxnSpPr>
          <p:nvPr/>
        </p:nvCxnSpPr>
        <p:spPr>
          <a:xfrm flipH="1">
            <a:off x="2977322" y="2932137"/>
            <a:ext cx="2857872" cy="185240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F8A5149-2DBA-4760-98C5-BF926D1A9321}"/>
              </a:ext>
            </a:extLst>
          </p:cNvPr>
          <p:cNvSpPr/>
          <p:nvPr/>
        </p:nvSpPr>
        <p:spPr>
          <a:xfrm>
            <a:off x="5951053" y="2702518"/>
            <a:ext cx="699659" cy="94232"/>
          </a:xfrm>
          <a:prstGeom prst="roundRect">
            <a:avLst/>
          </a:prstGeom>
          <a:solidFill>
            <a:srgbClr val="FF0000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9934F5F-8DCE-4AD2-A89A-26EC86581BDD}"/>
              </a:ext>
            </a:extLst>
          </p:cNvPr>
          <p:cNvSpPr/>
          <p:nvPr/>
        </p:nvSpPr>
        <p:spPr>
          <a:xfrm>
            <a:off x="5949249" y="2783990"/>
            <a:ext cx="697230" cy="66675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20BD6DD-26D7-4EE1-BCFB-64FBA121C5AD}"/>
              </a:ext>
            </a:extLst>
          </p:cNvPr>
          <p:cNvSpPr/>
          <p:nvPr/>
        </p:nvSpPr>
        <p:spPr>
          <a:xfrm>
            <a:off x="5944519" y="2850665"/>
            <a:ext cx="699659" cy="83853"/>
          </a:xfrm>
          <a:prstGeom prst="round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10EE12B-1646-43A9-B06C-745CF14FA22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7785" y="2483047"/>
          <a:ext cx="5084920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71230">
                  <a:extLst>
                    <a:ext uri="{9D8B030D-6E8A-4147-A177-3AD203B41FA5}">
                      <a16:colId xmlns:a16="http://schemas.microsoft.com/office/drawing/2014/main" val="848086343"/>
                    </a:ext>
                  </a:extLst>
                </a:gridCol>
                <a:gridCol w="1271230">
                  <a:extLst>
                    <a:ext uri="{9D8B030D-6E8A-4147-A177-3AD203B41FA5}">
                      <a16:colId xmlns:a16="http://schemas.microsoft.com/office/drawing/2014/main" val="3981601381"/>
                    </a:ext>
                  </a:extLst>
                </a:gridCol>
                <a:gridCol w="1271230">
                  <a:extLst>
                    <a:ext uri="{9D8B030D-6E8A-4147-A177-3AD203B41FA5}">
                      <a16:colId xmlns:a16="http://schemas.microsoft.com/office/drawing/2014/main" val="3045289082"/>
                    </a:ext>
                  </a:extLst>
                </a:gridCol>
                <a:gridCol w="1271230">
                  <a:extLst>
                    <a:ext uri="{9D8B030D-6E8A-4147-A177-3AD203B41FA5}">
                      <a16:colId xmlns:a16="http://schemas.microsoft.com/office/drawing/2014/main" val="1451945261"/>
                    </a:ext>
                  </a:extLst>
                </a:gridCol>
              </a:tblGrid>
              <a:tr h="337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좋음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보통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나쁨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아주 나쁨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24510"/>
                  </a:ext>
                </a:extLst>
              </a:tr>
              <a:tr h="330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0~15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16-35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36~75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76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81574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04C86D-5DFC-44E9-8331-B43EC58118A3}"/>
              </a:ext>
            </a:extLst>
          </p:cNvPr>
          <p:cNvSpPr txBox="1"/>
          <p:nvPr/>
        </p:nvSpPr>
        <p:spPr>
          <a:xfrm>
            <a:off x="1766093" y="2073836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환경부 기준 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단위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 </a:t>
            </a:r>
            <a:r>
              <a:rPr lang="ko-KR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㎍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/</a:t>
            </a:r>
            <a:r>
              <a:rPr lang="ko-KR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㎥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  <a:endParaRPr lang="ko-KR" altLang="en-US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5830C20-AB19-43CD-B626-FCD73CD79FAE}"/>
              </a:ext>
            </a:extLst>
          </p:cNvPr>
          <p:cNvGrpSpPr/>
          <p:nvPr/>
        </p:nvGrpSpPr>
        <p:grpSpPr>
          <a:xfrm>
            <a:off x="6561420" y="5067690"/>
            <a:ext cx="170051" cy="254215"/>
            <a:chOff x="1114425" y="2771775"/>
            <a:chExt cx="1390650" cy="895351"/>
          </a:xfrm>
        </p:grpSpPr>
        <p:sp>
          <p:nvSpPr>
            <p:cNvPr id="20" name="순서도: 수행의 시작/종료 19">
              <a:extLst>
                <a:ext uri="{FF2B5EF4-FFF2-40B4-BE49-F238E27FC236}">
                  <a16:creationId xmlns:a16="http://schemas.microsoft.com/office/drawing/2014/main" id="{94B0E9CC-FF34-47FA-A6CA-25BFEE46A9BA}"/>
                </a:ext>
              </a:extLst>
            </p:cNvPr>
            <p:cNvSpPr/>
            <p:nvPr/>
          </p:nvSpPr>
          <p:spPr>
            <a:xfrm>
              <a:off x="1323975" y="3067050"/>
              <a:ext cx="1181100" cy="285750"/>
            </a:xfrm>
            <a:prstGeom prst="flowChartTermina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순서도: 처리 20">
              <a:extLst>
                <a:ext uri="{FF2B5EF4-FFF2-40B4-BE49-F238E27FC236}">
                  <a16:creationId xmlns:a16="http://schemas.microsoft.com/office/drawing/2014/main" id="{90AB4BCA-5590-4376-8B3A-7E0A136A9830}"/>
                </a:ext>
              </a:extLst>
            </p:cNvPr>
            <p:cNvSpPr/>
            <p:nvPr/>
          </p:nvSpPr>
          <p:spPr>
            <a:xfrm>
              <a:off x="1114425" y="2771775"/>
              <a:ext cx="1028700" cy="895351"/>
            </a:xfrm>
            <a:prstGeom prst="flowChartProcess">
              <a:avLst/>
            </a:prstGeom>
            <a:solidFill>
              <a:srgbClr val="CC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265E6EB-60B2-4FBF-9929-6FB61673C1E7}"/>
              </a:ext>
            </a:extLst>
          </p:cNvPr>
          <p:cNvCxnSpPr>
            <a:stCxn id="21" idx="1"/>
            <a:endCxn id="21" idx="1"/>
          </p:cNvCxnSpPr>
          <p:nvPr/>
        </p:nvCxnSpPr>
        <p:spPr>
          <a:xfrm>
            <a:off x="6561420" y="519479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8A5498F-33F4-411E-850C-E6BE910CD09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743681" y="4012425"/>
            <a:ext cx="1081340" cy="1054978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4362238-9851-4C6D-962C-0CB4786BA313}"/>
              </a:ext>
            </a:extLst>
          </p:cNvPr>
          <p:cNvSpPr txBox="1"/>
          <p:nvPr/>
        </p:nvSpPr>
        <p:spPr>
          <a:xfrm>
            <a:off x="348857" y="3973116"/>
            <a:ext cx="5424698" cy="23083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concentration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(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단위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 pcs/0.1cf)</a:t>
            </a:r>
          </a:p>
          <a:p>
            <a:endParaRPr lang="en-US" altLang="ko-KR" dirty="0">
              <a:solidFill>
                <a:srgbClr val="000000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If(</a:t>
            </a:r>
            <a:r>
              <a:rPr lang="en-US" altLang="ko-KR" dirty="0">
                <a:solidFill>
                  <a:srgbClr val="C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concentration &gt; 2000</a:t>
            </a:r>
            <a:r>
              <a:rPr lang="en-US" altLang="ko-KR" dirty="0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){</a:t>
            </a:r>
          </a:p>
          <a:p>
            <a:r>
              <a:rPr lang="en-US" altLang="ko-KR" dirty="0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	</a:t>
            </a:r>
            <a:r>
              <a:rPr lang="en-US" altLang="ko-KR" dirty="0" err="1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RedWarning</a:t>
            </a:r>
            <a:r>
              <a:rPr lang="en-US" altLang="ko-KR" dirty="0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();}</a:t>
            </a:r>
          </a:p>
          <a:p>
            <a:r>
              <a:rPr lang="en-US" altLang="ko-KR" dirty="0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else if(concentration &gt; 1000 &amp;&amp; ratio &lt;= 2000){</a:t>
            </a:r>
          </a:p>
          <a:p>
            <a:r>
              <a:rPr lang="en-US" altLang="ko-KR" dirty="0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	</a:t>
            </a:r>
            <a:r>
              <a:rPr lang="en-US" altLang="ko-KR" dirty="0" err="1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YellowWarning</a:t>
            </a:r>
            <a:r>
              <a:rPr lang="en-US" altLang="ko-KR" dirty="0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();}</a:t>
            </a:r>
          </a:p>
          <a:p>
            <a:r>
              <a:rPr lang="en-US" altLang="ko-KR" dirty="0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else</a:t>
            </a:r>
          </a:p>
          <a:p>
            <a:r>
              <a:rPr lang="en-US" altLang="ko-KR" dirty="0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	</a:t>
            </a:r>
            <a:r>
              <a:rPr lang="en-US" altLang="ko-KR" dirty="0" err="1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GreenWarning</a:t>
            </a:r>
            <a:r>
              <a:rPr lang="en-US" altLang="ko-KR" dirty="0">
                <a:solidFill>
                  <a:srgbClr val="00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();}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720D26-8B1E-473F-81A2-B3B2FE9AB04A}"/>
              </a:ext>
            </a:extLst>
          </p:cNvPr>
          <p:cNvSpPr txBox="1"/>
          <p:nvPr/>
        </p:nvSpPr>
        <p:spPr>
          <a:xfrm>
            <a:off x="6659257" y="2829257"/>
            <a:ext cx="1152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LED(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출력장치</a:t>
            </a:r>
            <a:r>
              <a:rPr lang="en-US" altLang="ko-KR" sz="105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)</a:t>
            </a:r>
            <a:endParaRPr lang="ko-KR" altLang="en-US" sz="1050" dirty="0">
              <a:solidFill>
                <a:schemeClr val="accent6">
                  <a:lumMod val="50000"/>
                </a:schemeClr>
              </a:solidFill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9F9114-531C-418C-9B63-3FF98F3C0BF0}"/>
              </a:ext>
            </a:extLst>
          </p:cNvPr>
          <p:cNvSpPr txBox="1"/>
          <p:nvPr/>
        </p:nvSpPr>
        <p:spPr>
          <a:xfrm>
            <a:off x="6624315" y="5344436"/>
            <a:ext cx="1072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불꽃 감지센서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AD1BE7-F360-4AE3-91A0-8ACB758E8166}"/>
              </a:ext>
            </a:extLst>
          </p:cNvPr>
          <p:cNvSpPr txBox="1"/>
          <p:nvPr/>
        </p:nvSpPr>
        <p:spPr>
          <a:xfrm>
            <a:off x="5857470" y="141767"/>
            <a:ext cx="1026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프로젝트 소개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구조 및 기능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b="1" spc="300" dirty="0">
                <a:solidFill>
                  <a:schemeClr val="accent6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 기술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UI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기대효과 및 활용방안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참여도 </a:t>
            </a:r>
          </a:p>
        </p:txBody>
      </p:sp>
    </p:spTree>
    <p:extLst>
      <p:ext uri="{BB962C8B-B14F-4D97-AF65-F5344CB8AC3E}">
        <p14:creationId xmlns:p14="http://schemas.microsoft.com/office/powerpoint/2010/main" val="16719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2208F36B-C8F5-4B13-AEF5-F05B0CAB7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85" y="601963"/>
            <a:ext cx="542725" cy="5035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B3F6B-973E-463B-93D8-7116F8E07EA2}"/>
              </a:ext>
            </a:extLst>
          </p:cNvPr>
          <p:cNvSpPr txBox="1"/>
          <p:nvPr/>
        </p:nvSpPr>
        <p:spPr>
          <a:xfrm>
            <a:off x="789612" y="622303"/>
            <a:ext cx="5306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User Interface</a:t>
            </a:r>
            <a:endParaRPr lang="ko-KR" altLang="en-US" sz="3000" b="1" dirty="0">
              <a:solidFill>
                <a:srgbClr val="00206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034EBC-471F-4F07-A0C6-7767E5A9D0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9" t="14142" r="13859" b="5158"/>
          <a:stretch/>
        </p:blipFill>
        <p:spPr>
          <a:xfrm>
            <a:off x="614269" y="1372217"/>
            <a:ext cx="3302762" cy="2020046"/>
          </a:xfrm>
          <a:prstGeom prst="rect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5423E7-EBCF-407B-93D3-024921F8ACDF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2883" r="14494"/>
          <a:stretch/>
        </p:blipFill>
        <p:spPr>
          <a:xfrm>
            <a:off x="4524925" y="1371842"/>
            <a:ext cx="3302762" cy="2024273"/>
          </a:xfrm>
          <a:prstGeom prst="rect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1AF874-2611-4B7A-BD0D-BC0E3A5621BD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r="2774" b="6042"/>
          <a:stretch/>
        </p:blipFill>
        <p:spPr>
          <a:xfrm>
            <a:off x="8435582" y="1377959"/>
            <a:ext cx="3302763" cy="2024274"/>
          </a:xfrm>
          <a:prstGeom prst="rect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B93413-04C8-4E5A-994F-A40BA1DF057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" t="10951" r="10355" b="9082"/>
          <a:stretch/>
        </p:blipFill>
        <p:spPr>
          <a:xfrm>
            <a:off x="8435582" y="3978215"/>
            <a:ext cx="3302763" cy="2024274"/>
          </a:xfrm>
          <a:prstGeom prst="rect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72E4F8-D2AA-4D85-921D-F5642E8D64F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11029" r="25983" b="17384"/>
          <a:stretch/>
        </p:blipFill>
        <p:spPr>
          <a:xfrm>
            <a:off x="4524925" y="3978215"/>
            <a:ext cx="3302762" cy="2024274"/>
          </a:xfrm>
          <a:prstGeom prst="rect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15455F-03D1-4AB8-902D-58B5418DEB4B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r="4557"/>
          <a:stretch/>
        </p:blipFill>
        <p:spPr>
          <a:xfrm>
            <a:off x="569147" y="3978216"/>
            <a:ext cx="3347884" cy="2051334"/>
          </a:xfrm>
          <a:prstGeom prst="rect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352BD7-D0B5-4A19-9413-83BC251EA361}"/>
              </a:ext>
            </a:extLst>
          </p:cNvPr>
          <p:cNvSpPr txBox="1"/>
          <p:nvPr/>
        </p:nvSpPr>
        <p:spPr>
          <a:xfrm>
            <a:off x="1901608" y="342900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로그인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FFD21E-379A-40E7-905F-2D3BD3A291B1}"/>
              </a:ext>
            </a:extLst>
          </p:cNvPr>
          <p:cNvSpPr txBox="1"/>
          <p:nvPr/>
        </p:nvSpPr>
        <p:spPr>
          <a:xfrm>
            <a:off x="5721694" y="3402233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-윤고딕360" panose="02030504000101010101" pitchFamily="18" charset="-127"/>
                <a:ea typeface="-윤고딕360" panose="02030504000101010101" pitchFamily="18" charset="-127"/>
              </a:defRPr>
            </a:lvl1pPr>
          </a:lstStyle>
          <a:p>
            <a:r>
              <a:rPr lang="ko-KR" altLang="en-US" dirty="0"/>
              <a:t>회원가입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238363-723A-45D2-978D-22116D1F91A9}"/>
              </a:ext>
            </a:extLst>
          </p:cNvPr>
          <p:cNvSpPr txBox="1"/>
          <p:nvPr/>
        </p:nvSpPr>
        <p:spPr>
          <a:xfrm>
            <a:off x="9509721" y="3427226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-윤고딕360" panose="02030504000101010101" pitchFamily="18" charset="-127"/>
                <a:ea typeface="-윤고딕360" panose="02030504000101010101" pitchFamily="18" charset="-127"/>
              </a:defRPr>
            </a:lvl1pPr>
          </a:lstStyle>
          <a:p>
            <a:r>
              <a:rPr lang="ko-KR" altLang="en-US" dirty="0"/>
              <a:t>이벤트 예약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0259C4-160B-4EF0-8CDA-B5D97625DF71}"/>
              </a:ext>
            </a:extLst>
          </p:cNvPr>
          <p:cNvSpPr txBox="1"/>
          <p:nvPr/>
        </p:nvSpPr>
        <p:spPr>
          <a:xfrm>
            <a:off x="1246781" y="6080314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-윤고딕360" panose="02030504000101010101" pitchFamily="18" charset="-127"/>
                <a:ea typeface="-윤고딕360" panose="02030504000101010101" pitchFamily="18" charset="-127"/>
              </a:defRPr>
            </a:lvl1pPr>
          </a:lstStyle>
          <a:p>
            <a:r>
              <a:rPr lang="ko-KR" altLang="en-US" dirty="0"/>
              <a:t>사용자의 예약 확인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2787D5-CFE9-4C52-AA23-EAF37EE83AE2}"/>
              </a:ext>
            </a:extLst>
          </p:cNvPr>
          <p:cNvSpPr txBox="1"/>
          <p:nvPr/>
        </p:nvSpPr>
        <p:spPr>
          <a:xfrm>
            <a:off x="4905766" y="6083101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-윤고딕360" panose="02030504000101010101" pitchFamily="18" charset="-127"/>
                <a:ea typeface="-윤고딕360" panose="02030504000101010101" pitchFamily="18" charset="-127"/>
              </a:defRPr>
            </a:lvl1pPr>
          </a:lstStyle>
          <a:p>
            <a:r>
              <a:rPr lang="ko-KR" altLang="en-US" dirty="0"/>
              <a:t>관리자의 회원 정보 확인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DCB6B3-898D-4A52-B3A0-A8DC7E1BF95D}"/>
              </a:ext>
            </a:extLst>
          </p:cNvPr>
          <p:cNvSpPr txBox="1"/>
          <p:nvPr/>
        </p:nvSpPr>
        <p:spPr>
          <a:xfrm>
            <a:off x="8816423" y="6080314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-윤고딕360" panose="02030504000101010101" pitchFamily="18" charset="-127"/>
                <a:ea typeface="-윤고딕360" panose="02030504000101010101" pitchFamily="18" charset="-127"/>
              </a:defRPr>
            </a:lvl1pPr>
          </a:lstStyle>
          <a:p>
            <a:r>
              <a:rPr lang="ko-KR" altLang="en-US" dirty="0"/>
              <a:t>관리자의 예약 내역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B14949-9F49-4DF6-A51B-E4F29D2D3CCD}"/>
              </a:ext>
            </a:extLst>
          </p:cNvPr>
          <p:cNvSpPr txBox="1"/>
          <p:nvPr/>
        </p:nvSpPr>
        <p:spPr>
          <a:xfrm>
            <a:off x="5857470" y="141767"/>
            <a:ext cx="10281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프로젝트 소개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구조 및 기능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 기술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en-US" altLang="ko-KR" b="1" spc="300" dirty="0">
                <a:solidFill>
                  <a:schemeClr val="accent6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UI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기대효과 및 활용방안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참여도 </a:t>
            </a:r>
          </a:p>
        </p:txBody>
      </p:sp>
    </p:spTree>
    <p:extLst>
      <p:ext uri="{BB962C8B-B14F-4D97-AF65-F5344CB8AC3E}">
        <p14:creationId xmlns:p14="http://schemas.microsoft.com/office/powerpoint/2010/main" val="139489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2208F36B-C8F5-4B13-AEF5-F05B0CAB7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85" y="601963"/>
            <a:ext cx="542725" cy="5035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B3F6B-973E-463B-93D8-7116F8E07EA2}"/>
              </a:ext>
            </a:extLst>
          </p:cNvPr>
          <p:cNvSpPr txBox="1"/>
          <p:nvPr/>
        </p:nvSpPr>
        <p:spPr>
          <a:xfrm>
            <a:off x="789612" y="622303"/>
            <a:ext cx="5306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User Interface</a:t>
            </a:r>
            <a:endParaRPr lang="ko-KR" altLang="en-US" sz="3000" b="1" dirty="0">
              <a:solidFill>
                <a:srgbClr val="00206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9AFA57D-4F68-489E-B3FB-ED0F65A90403}"/>
              </a:ext>
            </a:extLst>
          </p:cNvPr>
          <p:cNvGrpSpPr/>
          <p:nvPr/>
        </p:nvGrpSpPr>
        <p:grpSpPr>
          <a:xfrm>
            <a:off x="211778" y="1287505"/>
            <a:ext cx="5823583" cy="5344523"/>
            <a:chOff x="-961463" y="-606211"/>
            <a:chExt cx="5924449" cy="5924449"/>
          </a:xfrm>
        </p:grpSpPr>
        <p:pic>
          <p:nvPicPr>
            <p:cNvPr id="26" name="Picture 2" descr="ëª¨ë°ì¼, ì í, ì¤ë§í¸ í°, í´ë ì í, ì í ìì´ì½, íë©´, ìëë¡ì´ë">
              <a:extLst>
                <a:ext uri="{FF2B5EF4-FFF2-40B4-BE49-F238E27FC236}">
                  <a16:creationId xmlns:a16="http://schemas.microsoft.com/office/drawing/2014/main" id="{F3E8FA4C-3E40-41E4-B03A-4AD77C22F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61463" y="-606211"/>
              <a:ext cx="5924449" cy="5924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201CE53-C598-4587-9C38-91D566D596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1" t="-612" r="5722" b="18137"/>
            <a:stretch/>
          </p:blipFill>
          <p:spPr>
            <a:xfrm>
              <a:off x="756955" y="205115"/>
              <a:ext cx="2463811" cy="4233483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36311A7-7D13-41CE-AB52-674A69B9EDB7}"/>
              </a:ext>
            </a:extLst>
          </p:cNvPr>
          <p:cNvGrpSpPr/>
          <p:nvPr/>
        </p:nvGrpSpPr>
        <p:grpSpPr>
          <a:xfrm>
            <a:off x="3074634" y="1287505"/>
            <a:ext cx="5823583" cy="5344523"/>
            <a:chOff x="1986409" y="255221"/>
            <a:chExt cx="5355138" cy="4860340"/>
          </a:xfrm>
        </p:grpSpPr>
        <p:pic>
          <p:nvPicPr>
            <p:cNvPr id="31" name="Picture 2" descr="ëª¨ë°ì¼, ì í, ì¤ë§í¸ í°, í´ë ì í, ì í ìì´ì½, íë©´, ìëë¡ì´ë">
              <a:extLst>
                <a:ext uri="{FF2B5EF4-FFF2-40B4-BE49-F238E27FC236}">
                  <a16:creationId xmlns:a16="http://schemas.microsoft.com/office/drawing/2014/main" id="{FD941BA4-9798-4404-B4AA-451F4C76CE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409" y="255221"/>
              <a:ext cx="5355138" cy="486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69E23EB-01F3-480D-B47C-6133060E3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6786"/>
            <a:stretch/>
          </p:blipFill>
          <p:spPr>
            <a:xfrm>
              <a:off x="3556630" y="941868"/>
              <a:ext cx="2218583" cy="3444957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A195C1B-A327-4D50-A1EB-4E4D27823EC8}"/>
              </a:ext>
            </a:extLst>
          </p:cNvPr>
          <p:cNvGrpSpPr/>
          <p:nvPr/>
        </p:nvGrpSpPr>
        <p:grpSpPr>
          <a:xfrm>
            <a:off x="5937490" y="1287505"/>
            <a:ext cx="5823583" cy="5344523"/>
            <a:chOff x="4823689" y="255221"/>
            <a:chExt cx="5355138" cy="4860340"/>
          </a:xfrm>
        </p:grpSpPr>
        <p:pic>
          <p:nvPicPr>
            <p:cNvPr id="34" name="Picture 2" descr="ëª¨ë°ì¼, ì í, ì¤ë§í¸ í°, í´ë ì í, ì í ìì´ì½, íë©´, ìëë¡ì´ë">
              <a:extLst>
                <a:ext uri="{FF2B5EF4-FFF2-40B4-BE49-F238E27FC236}">
                  <a16:creationId xmlns:a16="http://schemas.microsoft.com/office/drawing/2014/main" id="{54AC401F-14E1-4486-A5A4-1FEC929CA3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3689" y="255221"/>
              <a:ext cx="5355138" cy="486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E2D233A-BB9A-4839-8D29-F3BE8E8A5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r="-518" b="19876"/>
            <a:stretch/>
          </p:blipFill>
          <p:spPr>
            <a:xfrm>
              <a:off x="6385442" y="941867"/>
              <a:ext cx="2240097" cy="344495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B8F4A97-5969-4E7C-9112-137DE4D53794}"/>
              </a:ext>
            </a:extLst>
          </p:cNvPr>
          <p:cNvSpPr txBox="1"/>
          <p:nvPr/>
        </p:nvSpPr>
        <p:spPr>
          <a:xfrm>
            <a:off x="5857470" y="141767"/>
            <a:ext cx="10281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프로젝트 소개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구조 및 기능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 기술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en-US" altLang="ko-KR" b="1" spc="300" dirty="0">
                <a:solidFill>
                  <a:schemeClr val="accent6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UI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기대효과 및 활용방안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참여도 </a:t>
            </a:r>
          </a:p>
        </p:txBody>
      </p:sp>
    </p:spTree>
    <p:extLst>
      <p:ext uri="{BB962C8B-B14F-4D97-AF65-F5344CB8AC3E}">
        <p14:creationId xmlns:p14="http://schemas.microsoft.com/office/powerpoint/2010/main" val="14009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5160C8D-6B57-4D20-84AC-468EBB81BF54}"/>
              </a:ext>
            </a:extLst>
          </p:cNvPr>
          <p:cNvGrpSpPr/>
          <p:nvPr/>
        </p:nvGrpSpPr>
        <p:grpSpPr>
          <a:xfrm>
            <a:off x="-12557803" y="760115"/>
            <a:ext cx="11725502" cy="5823657"/>
            <a:chOff x="233250" y="760115"/>
            <a:chExt cx="11725502" cy="582365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068201C-8CF0-4019-8A28-4900C1BBFA1A}"/>
                </a:ext>
              </a:extLst>
            </p:cNvPr>
            <p:cNvSpPr/>
            <p:nvPr/>
          </p:nvSpPr>
          <p:spPr>
            <a:xfrm>
              <a:off x="3955014" y="943898"/>
              <a:ext cx="3692036" cy="203175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58E890A-DB39-4295-89F7-3896FBA3093B}"/>
                </a:ext>
              </a:extLst>
            </p:cNvPr>
            <p:cNvGrpSpPr/>
            <p:nvPr/>
          </p:nvGrpSpPr>
          <p:grpSpPr>
            <a:xfrm>
              <a:off x="3752229" y="760115"/>
              <a:ext cx="4117270" cy="2399071"/>
              <a:chOff x="3653907" y="386489"/>
              <a:chExt cx="4117270" cy="239907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3C1E0B-C6F9-422F-B248-8EDB84CF38B6}"/>
                  </a:ext>
                </a:extLst>
              </p:cNvPr>
              <p:cNvSpPr txBox="1"/>
              <p:nvPr/>
            </p:nvSpPr>
            <p:spPr>
              <a:xfrm>
                <a:off x="3866524" y="835818"/>
                <a:ext cx="369203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친환경</a:t>
                </a:r>
                <a:endParaRPr lang="en-US" altLang="ko-KR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  <a:p>
                <a:pPr algn="ctr"/>
                <a:r>
                  <a:rPr lang="ko-KR" altLang="en-US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근린 공원 조명등</a:t>
                </a:r>
              </a:p>
            </p:txBody>
          </p:sp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685EB4A2-062C-4233-AACD-B2F9C2286D24}"/>
                  </a:ext>
                </a:extLst>
              </p:cNvPr>
              <p:cNvSpPr/>
              <p:nvPr/>
            </p:nvSpPr>
            <p:spPr>
              <a:xfrm>
                <a:off x="3653907" y="386489"/>
                <a:ext cx="4117270" cy="2399071"/>
              </a:xfrm>
              <a:prstGeom prst="ellipse">
                <a:avLst/>
              </a:prstGeom>
              <a:noFill/>
              <a:ln w="28575">
                <a:solidFill>
                  <a:srgbClr val="54823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A3BB1B9-3D70-43BD-B636-50FA32FC3A2A}"/>
                </a:ext>
              </a:extLst>
            </p:cNvPr>
            <p:cNvGrpSpPr/>
            <p:nvPr/>
          </p:nvGrpSpPr>
          <p:grpSpPr>
            <a:xfrm>
              <a:off x="233250" y="3097734"/>
              <a:ext cx="2982867" cy="1861256"/>
              <a:chOff x="3653907" y="386490"/>
              <a:chExt cx="2982867" cy="186125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AFB9C4-622B-424C-B45B-F70284AD0DEE}"/>
                  </a:ext>
                </a:extLst>
              </p:cNvPr>
              <p:cNvSpPr txBox="1"/>
              <p:nvPr/>
            </p:nvSpPr>
            <p:spPr>
              <a:xfrm>
                <a:off x="3829915" y="992671"/>
                <a:ext cx="26308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사물 인터넷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28E14978-D8F5-4B0A-B170-069FBEF104C9}"/>
                  </a:ext>
                </a:extLst>
              </p:cNvPr>
              <p:cNvSpPr/>
              <p:nvPr/>
            </p:nvSpPr>
            <p:spPr>
              <a:xfrm>
                <a:off x="3653907" y="386490"/>
                <a:ext cx="2982867" cy="1861256"/>
              </a:xfrm>
              <a:prstGeom prst="ellipse">
                <a:avLst/>
              </a:prstGeom>
              <a:noFill/>
              <a:ln w="28575">
                <a:solidFill>
                  <a:srgbClr val="54823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B76D8F0-9393-472A-A5D8-B12101659FE5}"/>
                </a:ext>
              </a:extLst>
            </p:cNvPr>
            <p:cNvGrpSpPr/>
            <p:nvPr/>
          </p:nvGrpSpPr>
          <p:grpSpPr>
            <a:xfrm>
              <a:off x="2576050" y="4722516"/>
              <a:ext cx="2982867" cy="1861256"/>
              <a:chOff x="3653907" y="386490"/>
              <a:chExt cx="2982867" cy="186125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E9AFBD-98DA-475C-B085-84245D75C6F9}"/>
                  </a:ext>
                </a:extLst>
              </p:cNvPr>
              <p:cNvSpPr txBox="1"/>
              <p:nvPr/>
            </p:nvSpPr>
            <p:spPr>
              <a:xfrm>
                <a:off x="4129677" y="963175"/>
                <a:ext cx="203132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인공지능</a:t>
                </a: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A0A51469-135B-4B54-A17F-493DECBF8EFD}"/>
                  </a:ext>
                </a:extLst>
              </p:cNvPr>
              <p:cNvSpPr/>
              <p:nvPr/>
            </p:nvSpPr>
            <p:spPr>
              <a:xfrm>
                <a:off x="3653907" y="386490"/>
                <a:ext cx="2982867" cy="1861256"/>
              </a:xfrm>
              <a:prstGeom prst="ellipse">
                <a:avLst/>
              </a:prstGeom>
              <a:noFill/>
              <a:ln w="28575">
                <a:solidFill>
                  <a:srgbClr val="54823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429F590-70EE-40CA-8123-669A99833BC2}"/>
                </a:ext>
              </a:extLst>
            </p:cNvPr>
            <p:cNvGrpSpPr/>
            <p:nvPr/>
          </p:nvGrpSpPr>
          <p:grpSpPr>
            <a:xfrm>
              <a:off x="6096000" y="4722516"/>
              <a:ext cx="2982867" cy="1861256"/>
              <a:chOff x="3653907" y="386490"/>
              <a:chExt cx="2982867" cy="1861256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B818E6-9D4E-4099-A9CF-2570872C1A38}"/>
                  </a:ext>
                </a:extLst>
              </p:cNvPr>
              <p:cNvSpPr txBox="1"/>
              <p:nvPr/>
            </p:nvSpPr>
            <p:spPr>
              <a:xfrm>
                <a:off x="4129677" y="963175"/>
                <a:ext cx="203132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빅데이터</a:t>
                </a: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2C045EA6-26A8-4493-8087-8F6D3864F6FF}"/>
                  </a:ext>
                </a:extLst>
              </p:cNvPr>
              <p:cNvSpPr/>
              <p:nvPr/>
            </p:nvSpPr>
            <p:spPr>
              <a:xfrm>
                <a:off x="3653907" y="386490"/>
                <a:ext cx="2982867" cy="1861256"/>
              </a:xfrm>
              <a:prstGeom prst="ellipse">
                <a:avLst/>
              </a:prstGeom>
              <a:noFill/>
              <a:ln w="28575">
                <a:solidFill>
                  <a:srgbClr val="54823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56B57DF-5C30-4E30-B5C5-2478B333B6B9}"/>
                </a:ext>
              </a:extLst>
            </p:cNvPr>
            <p:cNvGrpSpPr/>
            <p:nvPr/>
          </p:nvGrpSpPr>
          <p:grpSpPr>
            <a:xfrm>
              <a:off x="8975885" y="3097734"/>
              <a:ext cx="2982867" cy="1861256"/>
              <a:chOff x="3653907" y="386490"/>
              <a:chExt cx="2982867" cy="1861256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D0C14B-B00E-472D-AD70-41E89A9667D0}"/>
                  </a:ext>
                </a:extLst>
              </p:cNvPr>
              <p:cNvSpPr txBox="1"/>
              <p:nvPr/>
            </p:nvSpPr>
            <p:spPr>
              <a:xfrm>
                <a:off x="3786845" y="1024730"/>
                <a:ext cx="280076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모바일 서비스</a:t>
                </a: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194DE37C-249C-4783-8FEC-06610869D5B3}"/>
                  </a:ext>
                </a:extLst>
              </p:cNvPr>
              <p:cNvSpPr/>
              <p:nvPr/>
            </p:nvSpPr>
            <p:spPr>
              <a:xfrm>
                <a:off x="3653907" y="386490"/>
                <a:ext cx="2982867" cy="1861256"/>
              </a:xfrm>
              <a:prstGeom prst="ellipse">
                <a:avLst/>
              </a:prstGeom>
              <a:noFill/>
              <a:ln w="28575">
                <a:solidFill>
                  <a:srgbClr val="54823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9AFFFFD3-5FA6-4AF4-9F09-9702F57FBAE6}"/>
                </a:ext>
              </a:extLst>
            </p:cNvPr>
            <p:cNvSpPr/>
            <p:nvPr/>
          </p:nvSpPr>
          <p:spPr>
            <a:xfrm rot="19618035">
              <a:off x="3030679" y="2835959"/>
              <a:ext cx="1005336" cy="555948"/>
            </a:xfrm>
            <a:prstGeom prst="rightArrow">
              <a:avLst>
                <a:gd name="adj1" fmla="val 34282"/>
                <a:gd name="adj2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3EDED16B-BDDF-431D-B6C0-72C1DB83D00A}"/>
                </a:ext>
              </a:extLst>
            </p:cNvPr>
            <p:cNvSpPr/>
            <p:nvPr/>
          </p:nvSpPr>
          <p:spPr>
            <a:xfrm rot="17197392">
              <a:off x="4284271" y="3662877"/>
              <a:ext cx="1262880" cy="555948"/>
            </a:xfrm>
            <a:prstGeom prst="rightArrow">
              <a:avLst>
                <a:gd name="adj1" fmla="val 34282"/>
                <a:gd name="adj2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83F624EC-0915-4BA7-8C2E-CCDA9EC12035}"/>
                </a:ext>
              </a:extLst>
            </p:cNvPr>
            <p:cNvSpPr/>
            <p:nvPr/>
          </p:nvSpPr>
          <p:spPr>
            <a:xfrm rot="15163152">
              <a:off x="6269591" y="3649656"/>
              <a:ext cx="1288607" cy="555948"/>
            </a:xfrm>
            <a:prstGeom prst="rightArrow">
              <a:avLst>
                <a:gd name="adj1" fmla="val 34282"/>
                <a:gd name="adj2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805CE822-A5E1-4B27-96B9-2CBCA4101E4D}"/>
                </a:ext>
              </a:extLst>
            </p:cNvPr>
            <p:cNvSpPr/>
            <p:nvPr/>
          </p:nvSpPr>
          <p:spPr>
            <a:xfrm rot="1981965" flipH="1">
              <a:off x="7900272" y="2819759"/>
              <a:ext cx="1005336" cy="555948"/>
            </a:xfrm>
            <a:prstGeom prst="rightArrow">
              <a:avLst>
                <a:gd name="adj1" fmla="val 34282"/>
                <a:gd name="adj2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497970C-30E3-4DEB-B5C0-34C2EB22CE81}"/>
              </a:ext>
            </a:extLst>
          </p:cNvPr>
          <p:cNvSpPr txBox="1"/>
          <p:nvPr/>
        </p:nvSpPr>
        <p:spPr>
          <a:xfrm>
            <a:off x="5011407" y="501558"/>
            <a:ext cx="2169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최종 목표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A596994-DFD9-43ED-9ACD-4F15B1CD2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062" y="1511545"/>
            <a:ext cx="9263779" cy="45489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575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C692875-620C-4D6D-BC78-FE403A67C28A}"/>
              </a:ext>
            </a:extLst>
          </p:cNvPr>
          <p:cNvSpPr txBox="1"/>
          <p:nvPr/>
        </p:nvSpPr>
        <p:spPr>
          <a:xfrm>
            <a:off x="5842479" y="141767"/>
            <a:ext cx="1026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2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프로젝트 소개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chemeClr val="tx2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구조 및 기능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chemeClr val="tx2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 기술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UI | </a:t>
            </a:r>
            <a:r>
              <a:rPr lang="ko-KR" altLang="en-US" b="1" spc="300" dirty="0">
                <a:solidFill>
                  <a:schemeClr val="accent6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기대효과 및 활용방안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참여도 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208F36B-C8F5-4B13-AEF5-F05B0CAB7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85" y="601963"/>
            <a:ext cx="542725" cy="5035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B3F6B-973E-463B-93D8-7116F8E07EA2}"/>
              </a:ext>
            </a:extLst>
          </p:cNvPr>
          <p:cNvSpPr txBox="1"/>
          <p:nvPr/>
        </p:nvSpPr>
        <p:spPr>
          <a:xfrm>
            <a:off x="789612" y="622303"/>
            <a:ext cx="5306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기대효과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B00CB5-E217-4097-AE8F-4D31ED71AB18}"/>
              </a:ext>
            </a:extLst>
          </p:cNvPr>
          <p:cNvSpPr txBox="1"/>
          <p:nvPr/>
        </p:nvSpPr>
        <p:spPr>
          <a:xfrm>
            <a:off x="1386794" y="1571805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공원의 컨텐츠화</a:t>
            </a:r>
          </a:p>
        </p:txBody>
      </p:sp>
      <p:pic>
        <p:nvPicPr>
          <p:cNvPr id="12" name="Picture 2" descr="ê³µì íë§íí¬ì ëí ì´ë¯¸ì§ ê²ìê²°ê³¼">
            <a:extLst>
              <a:ext uri="{FF2B5EF4-FFF2-40B4-BE49-F238E27FC236}">
                <a16:creationId xmlns:a16="http://schemas.microsoft.com/office/drawing/2014/main" id="{2DF8CF15-C7EC-4FFB-B709-2EAD1412E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12" y="2754815"/>
            <a:ext cx="47625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3CA491-8B35-4EA0-ABBF-1094605CD25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96" y="1737690"/>
            <a:ext cx="1303285" cy="1303285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FBA24FC0-44A2-4EA2-BC20-2C1BDBB41C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7807" y="4018166"/>
            <a:ext cx="1120710" cy="11207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A9C2BD-BCDF-45EB-9855-21BC9E93F5C4}"/>
              </a:ext>
            </a:extLst>
          </p:cNvPr>
          <p:cNvSpPr txBox="1"/>
          <p:nvPr/>
        </p:nvSpPr>
        <p:spPr>
          <a:xfrm>
            <a:off x="6377830" y="3198167"/>
            <a:ext cx="5641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LED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광고 서비스를 통한 수익 창출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DDF2F9-90DE-4F96-A476-C84C83E6392F}"/>
              </a:ext>
            </a:extLst>
          </p:cNvPr>
          <p:cNvSpPr txBox="1"/>
          <p:nvPr/>
        </p:nvSpPr>
        <p:spPr>
          <a:xfrm>
            <a:off x="6462994" y="5508020"/>
            <a:ext cx="5641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LED</a:t>
            </a:r>
            <a:r>
              <a:rPr lang="ko-KR" altLang="en-US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와 발판을 활용한 게임 제작 </a:t>
            </a:r>
          </a:p>
        </p:txBody>
      </p:sp>
    </p:spTree>
    <p:extLst>
      <p:ext uri="{BB962C8B-B14F-4D97-AF65-F5344CB8AC3E}">
        <p14:creationId xmlns:p14="http://schemas.microsoft.com/office/powerpoint/2010/main" val="3477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2208F36B-C8F5-4B13-AEF5-F05B0CAB7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85" y="601963"/>
            <a:ext cx="542725" cy="5035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B3F6B-973E-463B-93D8-7116F8E07EA2}"/>
              </a:ext>
            </a:extLst>
          </p:cNvPr>
          <p:cNvSpPr txBox="1"/>
          <p:nvPr/>
        </p:nvSpPr>
        <p:spPr>
          <a:xfrm>
            <a:off x="789612" y="622303"/>
            <a:ext cx="5306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향후 계획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1A97DDB-D62D-4E7E-AC11-F22609CFABBE}"/>
              </a:ext>
            </a:extLst>
          </p:cNvPr>
          <p:cNvSpPr/>
          <p:nvPr/>
        </p:nvSpPr>
        <p:spPr>
          <a:xfrm>
            <a:off x="763143" y="1463269"/>
            <a:ext cx="503537" cy="50353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FB6A5D-2E51-4E09-8776-79C11F01F7B1}"/>
              </a:ext>
            </a:extLst>
          </p:cNvPr>
          <p:cNvSpPr txBox="1"/>
          <p:nvPr/>
        </p:nvSpPr>
        <p:spPr>
          <a:xfrm>
            <a:off x="1266680" y="1463269"/>
            <a:ext cx="4565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특허</a:t>
            </a:r>
            <a:r>
              <a:rPr lang="en-US" altLang="ko-KR" sz="28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8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출원 </a:t>
            </a:r>
            <a:r>
              <a:rPr lang="en-US" altLang="ko-KR" sz="23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23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산학협력단 제출</a:t>
            </a:r>
            <a:r>
              <a:rPr lang="en-US" altLang="ko-KR" sz="23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23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C15336-BB87-405B-B96F-45F9DB7C30EF}"/>
              </a:ext>
            </a:extLst>
          </p:cNvPr>
          <p:cNvSpPr txBox="1"/>
          <p:nvPr/>
        </p:nvSpPr>
        <p:spPr>
          <a:xfrm>
            <a:off x="1003308" y="2147983"/>
            <a:ext cx="5092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1) 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공원용 조명등에 부착된 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LED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모듈을 사용한 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lvl="1"/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사용자 주문 이벤트 표시 방법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B008C6-4091-4FC7-8481-5A19C0AAE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12" t="6076" r="512" b="26509"/>
          <a:stretch/>
        </p:blipFill>
        <p:spPr>
          <a:xfrm>
            <a:off x="1598598" y="3312114"/>
            <a:ext cx="3198179" cy="2873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80FCAE-34A7-4239-BF78-037D34D34469}"/>
              </a:ext>
            </a:extLst>
          </p:cNvPr>
          <p:cNvSpPr txBox="1"/>
          <p:nvPr/>
        </p:nvSpPr>
        <p:spPr>
          <a:xfrm>
            <a:off x="6493574" y="2147983"/>
            <a:ext cx="4951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2) 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공원 조명등에 부착된 스피커를 사용한 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lvl="1"/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주변환경정보 기반 음악서비스 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lvl="1"/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알고리즘 및 작동 방법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643860-14BC-4A38-BFAC-B591BD208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382"/>
          <a:stretch/>
        </p:blipFill>
        <p:spPr>
          <a:xfrm>
            <a:off x="7099812" y="3312114"/>
            <a:ext cx="3285753" cy="2873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0E89-AA73-4002-97AE-D6DBFD66CE96}"/>
              </a:ext>
            </a:extLst>
          </p:cNvPr>
          <p:cNvSpPr txBox="1"/>
          <p:nvPr/>
        </p:nvSpPr>
        <p:spPr>
          <a:xfrm>
            <a:off x="5842479" y="141767"/>
            <a:ext cx="1026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2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프로젝트 소개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chemeClr val="tx2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구조 및 기능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chemeClr val="tx2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 기술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UI | </a:t>
            </a:r>
            <a:r>
              <a:rPr lang="ko-KR" altLang="en-US" b="1" spc="300" dirty="0">
                <a:solidFill>
                  <a:schemeClr val="accent6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기대효과 및 활용방안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참여도 </a:t>
            </a:r>
          </a:p>
        </p:txBody>
      </p:sp>
    </p:spTree>
    <p:extLst>
      <p:ext uri="{BB962C8B-B14F-4D97-AF65-F5344CB8AC3E}">
        <p14:creationId xmlns:p14="http://schemas.microsoft.com/office/powerpoint/2010/main" val="337235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2208F36B-C8F5-4B13-AEF5-F05B0CAB7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85" y="601963"/>
            <a:ext cx="542725" cy="5035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B3F6B-973E-463B-93D8-7116F8E07EA2}"/>
              </a:ext>
            </a:extLst>
          </p:cNvPr>
          <p:cNvSpPr txBox="1"/>
          <p:nvPr/>
        </p:nvSpPr>
        <p:spPr>
          <a:xfrm>
            <a:off x="789612" y="622303"/>
            <a:ext cx="5306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향후 계획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8085D3-99E4-4441-9E1D-6706E0631F76}"/>
              </a:ext>
            </a:extLst>
          </p:cNvPr>
          <p:cNvSpPr txBox="1"/>
          <p:nvPr/>
        </p:nvSpPr>
        <p:spPr>
          <a:xfrm>
            <a:off x="6694603" y="1503121"/>
            <a:ext cx="3803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멀티미디어학회 학술대회 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인공지능 분야 논문 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11/16~17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발표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84913D-1391-4A74-8F2B-793237D0A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164" y="2189319"/>
            <a:ext cx="3003403" cy="4249816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43949843-D683-416E-BC90-6AD58361523F}"/>
              </a:ext>
            </a:extLst>
          </p:cNvPr>
          <p:cNvSpPr/>
          <p:nvPr/>
        </p:nvSpPr>
        <p:spPr>
          <a:xfrm>
            <a:off x="789612" y="1526134"/>
            <a:ext cx="503537" cy="50353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DA086F-74F1-4F21-BAFA-B76F9079BA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"/>
          <a:stretch/>
        </p:blipFill>
        <p:spPr>
          <a:xfrm>
            <a:off x="1945077" y="2199952"/>
            <a:ext cx="3077596" cy="4249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8A755D-0BEA-4D10-A728-52D605067A16}"/>
              </a:ext>
            </a:extLst>
          </p:cNvPr>
          <p:cNvSpPr txBox="1"/>
          <p:nvPr/>
        </p:nvSpPr>
        <p:spPr>
          <a:xfrm>
            <a:off x="5842479" y="141767"/>
            <a:ext cx="1026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2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프로젝트 소개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chemeClr val="tx2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구조 및 기능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chemeClr val="tx2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 기술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UI | </a:t>
            </a:r>
            <a:r>
              <a:rPr lang="ko-KR" altLang="en-US" b="1" spc="300" dirty="0">
                <a:solidFill>
                  <a:schemeClr val="accent6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기대효과 및 활용방안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참여도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693F2-256C-4D69-BAAD-C822F7CD7F78}"/>
              </a:ext>
            </a:extLst>
          </p:cNvPr>
          <p:cNvSpPr txBox="1"/>
          <p:nvPr/>
        </p:nvSpPr>
        <p:spPr>
          <a:xfrm>
            <a:off x="1726630" y="1481583"/>
            <a:ext cx="3610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한국정보과학회 학술대회 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사물인터넷 논문 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11/5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제출 예정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883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2208F36B-C8F5-4B13-AEF5-F05B0CAB7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85" y="601963"/>
            <a:ext cx="542725" cy="5035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B3F6B-973E-463B-93D8-7116F8E07EA2}"/>
              </a:ext>
            </a:extLst>
          </p:cNvPr>
          <p:cNvSpPr txBox="1"/>
          <p:nvPr/>
        </p:nvSpPr>
        <p:spPr>
          <a:xfrm>
            <a:off x="789612" y="622303"/>
            <a:ext cx="5306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Coding Size</a:t>
            </a:r>
            <a:endParaRPr lang="ko-KR" altLang="en-US" sz="3000" b="1" dirty="0">
              <a:solidFill>
                <a:srgbClr val="00206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347E8029-D309-4738-A31D-F74B2637AE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3561131"/>
              </p:ext>
            </p:extLst>
          </p:nvPr>
        </p:nvGraphicFramePr>
        <p:xfrm>
          <a:off x="-7185118" y="1267676"/>
          <a:ext cx="6865393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78B695A-6A2B-4920-B84C-DA816D2AE1D3}"/>
              </a:ext>
            </a:extLst>
          </p:cNvPr>
          <p:cNvGrpSpPr/>
          <p:nvPr/>
        </p:nvGrpSpPr>
        <p:grpSpPr>
          <a:xfrm>
            <a:off x="-6180942" y="2762970"/>
            <a:ext cx="3298955" cy="2682469"/>
            <a:chOff x="2042198" y="2406092"/>
            <a:chExt cx="3298955" cy="268246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C19443-E44B-462A-BFCF-743E338157C9}"/>
                </a:ext>
              </a:extLst>
            </p:cNvPr>
            <p:cNvSpPr txBox="1"/>
            <p:nvPr/>
          </p:nvSpPr>
          <p:spPr>
            <a:xfrm>
              <a:off x="2583946" y="3531691"/>
              <a:ext cx="194796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i="1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TOTAL </a:t>
              </a:r>
            </a:p>
            <a:p>
              <a:pPr algn="ctr"/>
              <a:r>
                <a:rPr lang="en-US" altLang="ko-KR" sz="2500" i="1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2489 Line</a:t>
              </a:r>
              <a:endParaRPr lang="ko-KR" altLang="en-US" sz="2500" i="1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35D31F-76FB-48AA-8DC0-82899DD9197B}"/>
                </a:ext>
              </a:extLst>
            </p:cNvPr>
            <p:cNvSpPr txBox="1"/>
            <p:nvPr/>
          </p:nvSpPr>
          <p:spPr>
            <a:xfrm>
              <a:off x="4406282" y="3762523"/>
              <a:ext cx="9348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2">
                      <a:lumMod val="10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1354</a:t>
              </a:r>
              <a:endParaRPr lang="ko-KR" altLang="en-US" sz="2000" dirty="0">
                <a:solidFill>
                  <a:schemeClr val="bg2">
                    <a:lumMod val="1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6792F0-3D44-45CE-A982-EB7A0CA6A7BB}"/>
                </a:ext>
              </a:extLst>
            </p:cNvPr>
            <p:cNvSpPr txBox="1"/>
            <p:nvPr/>
          </p:nvSpPr>
          <p:spPr>
            <a:xfrm>
              <a:off x="2210286" y="4688451"/>
              <a:ext cx="747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2">
                      <a:lumMod val="10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432</a:t>
              </a:r>
              <a:endParaRPr lang="ko-KR" altLang="en-US" sz="2000" dirty="0">
                <a:solidFill>
                  <a:schemeClr val="bg2">
                    <a:lumMod val="1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FBD8B7-6E68-4883-AA91-2F489EB0BA29}"/>
                </a:ext>
              </a:extLst>
            </p:cNvPr>
            <p:cNvSpPr txBox="1"/>
            <p:nvPr/>
          </p:nvSpPr>
          <p:spPr>
            <a:xfrm>
              <a:off x="2042198" y="3162416"/>
              <a:ext cx="747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2">
                      <a:lumMod val="10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614</a:t>
              </a:r>
              <a:endParaRPr lang="ko-KR" altLang="en-US" sz="2000" dirty="0">
                <a:solidFill>
                  <a:schemeClr val="bg2">
                    <a:lumMod val="1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67B1AF-23AF-4D7F-9B02-9DBE06B592FA}"/>
                </a:ext>
              </a:extLst>
            </p:cNvPr>
            <p:cNvSpPr txBox="1"/>
            <p:nvPr/>
          </p:nvSpPr>
          <p:spPr>
            <a:xfrm>
              <a:off x="3124003" y="2406092"/>
              <a:ext cx="5597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2">
                      <a:lumMod val="10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89</a:t>
              </a:r>
              <a:endParaRPr lang="ko-KR" altLang="en-US" sz="2000" dirty="0">
                <a:solidFill>
                  <a:schemeClr val="bg2">
                    <a:lumMod val="1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5BAE1DC-2117-46EA-9916-0F6DDA5969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5" r="18475"/>
          <a:stretch/>
        </p:blipFill>
        <p:spPr>
          <a:xfrm>
            <a:off x="2637487" y="1130583"/>
            <a:ext cx="6937347" cy="53931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E55B51-B47C-4A79-B4F0-4D96D2AF6B4B}"/>
              </a:ext>
            </a:extLst>
          </p:cNvPr>
          <p:cNvSpPr txBox="1"/>
          <p:nvPr/>
        </p:nvSpPr>
        <p:spPr>
          <a:xfrm>
            <a:off x="2140811" y="149552"/>
            <a:ext cx="1026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2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프로젝트 소개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chemeClr val="tx2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구조 및 기능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chemeClr val="tx2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 기술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UI | </a:t>
            </a:r>
            <a:r>
              <a:rPr lang="ko-KR" altLang="en-US" spc="300" dirty="0">
                <a:solidFill>
                  <a:schemeClr val="tx2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기대효과 및 활용방안</a:t>
            </a:r>
            <a:r>
              <a:rPr lang="en-US" altLang="ko-KR" spc="300" dirty="0">
                <a:solidFill>
                  <a:schemeClr val="tx2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b="1" spc="300" dirty="0">
                <a:solidFill>
                  <a:schemeClr val="accent6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참여도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91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32878FA-E294-4238-B403-9514B891321C}"/>
              </a:ext>
            </a:extLst>
          </p:cNvPr>
          <p:cNvSpPr/>
          <p:nvPr/>
        </p:nvSpPr>
        <p:spPr>
          <a:xfrm>
            <a:off x="5370123" y="2052538"/>
            <a:ext cx="1249967" cy="428969"/>
          </a:xfrm>
          <a:prstGeom prst="rect">
            <a:avLst/>
          </a:prstGeom>
          <a:solidFill>
            <a:srgbClr val="E5F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77D24F-0CA8-44DA-9841-B5F26E5CB8ED}"/>
              </a:ext>
            </a:extLst>
          </p:cNvPr>
          <p:cNvSpPr/>
          <p:nvPr/>
        </p:nvSpPr>
        <p:spPr>
          <a:xfrm>
            <a:off x="1338183" y="2052538"/>
            <a:ext cx="2337499" cy="4289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692875-620C-4D6D-BC78-FE403A67C28A}"/>
              </a:ext>
            </a:extLst>
          </p:cNvPr>
          <p:cNvSpPr txBox="1"/>
          <p:nvPr/>
        </p:nvSpPr>
        <p:spPr>
          <a:xfrm>
            <a:off x="4853131" y="141767"/>
            <a:ext cx="1026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2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프로젝트 소개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chemeClr val="tx2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구조 및 기능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chemeClr val="tx2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 기술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UI | </a:t>
            </a:r>
            <a:r>
              <a:rPr lang="ko-KR" altLang="en-US" spc="300" dirty="0">
                <a:solidFill>
                  <a:schemeClr val="tx2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기대효과 및 활용방안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b="1" spc="300" dirty="0">
                <a:solidFill>
                  <a:schemeClr val="accent6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참여도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208F36B-C8F5-4B13-AEF5-F05B0CAB7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85" y="601963"/>
            <a:ext cx="542725" cy="5035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B3F6B-973E-463B-93D8-7116F8E07EA2}"/>
              </a:ext>
            </a:extLst>
          </p:cNvPr>
          <p:cNvSpPr txBox="1"/>
          <p:nvPr/>
        </p:nvSpPr>
        <p:spPr>
          <a:xfrm>
            <a:off x="789612" y="622303"/>
            <a:ext cx="5306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팀원 별 역할 및 참여도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814D21-1DF5-4165-863D-43867FE36C72}"/>
              </a:ext>
            </a:extLst>
          </p:cNvPr>
          <p:cNvSpPr/>
          <p:nvPr/>
        </p:nvSpPr>
        <p:spPr>
          <a:xfrm>
            <a:off x="9007003" y="2052538"/>
            <a:ext cx="1156086" cy="4289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3B9B31C-86C7-4B14-946A-92C5856B48D1}"/>
              </a:ext>
            </a:extLst>
          </p:cNvPr>
          <p:cNvGrpSpPr/>
          <p:nvPr/>
        </p:nvGrpSpPr>
        <p:grpSpPr>
          <a:xfrm>
            <a:off x="4413581" y="2058204"/>
            <a:ext cx="3168817" cy="3724696"/>
            <a:chOff x="4413581" y="2058204"/>
            <a:chExt cx="3168817" cy="348693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A429496-0A29-4A85-86C7-0339C11B045E}"/>
                </a:ext>
              </a:extLst>
            </p:cNvPr>
            <p:cNvSpPr/>
            <p:nvPr/>
          </p:nvSpPr>
          <p:spPr>
            <a:xfrm>
              <a:off x="4413581" y="2314148"/>
              <a:ext cx="3168817" cy="2962066"/>
            </a:xfrm>
            <a:prstGeom prst="roundRect">
              <a:avLst>
                <a:gd name="adj" fmla="val 24308"/>
              </a:avLst>
            </a:prstGeom>
            <a:noFill/>
            <a:ln w="38100">
              <a:solidFill>
                <a:srgbClr val="E5FE8A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CF38BE-2A52-4B0F-956F-E3D37241D0E8}"/>
                </a:ext>
              </a:extLst>
            </p:cNvPr>
            <p:cNvSpPr txBox="1"/>
            <p:nvPr/>
          </p:nvSpPr>
          <p:spPr>
            <a:xfrm>
              <a:off x="5416047" y="2058204"/>
              <a:ext cx="1204044" cy="489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2">
                      <a:lumMod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안수민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F9D89E-8B42-4484-BB36-C483166B0C1E}"/>
                </a:ext>
              </a:extLst>
            </p:cNvPr>
            <p:cNvSpPr txBox="1"/>
            <p:nvPr/>
          </p:nvSpPr>
          <p:spPr>
            <a:xfrm>
              <a:off x="4444393" y="2661677"/>
              <a:ext cx="3007555" cy="2883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LED </a:t>
              </a:r>
              <a:r>
                <a:rPr lang="ko-KR" altLang="en-US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테마 코딩</a:t>
              </a:r>
              <a:endParaRPr lang="en-US" altLang="ko-KR" sz="2200" b="1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미세먼지 경고 </a:t>
              </a:r>
              <a:r>
                <a:rPr lang="en-US" altLang="ko-KR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LED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발판과 </a:t>
              </a:r>
              <a:r>
                <a:rPr lang="en-US" altLang="ko-KR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LED </a:t>
              </a:r>
              <a:r>
                <a:rPr lang="ko-KR" altLang="en-US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연동 실행 코딩</a:t>
              </a:r>
              <a:endParaRPr lang="en-US" altLang="ko-KR" sz="2200" b="1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포스터 </a:t>
              </a:r>
              <a:r>
                <a:rPr lang="en-US" altLang="ko-KR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/ </a:t>
              </a:r>
              <a:r>
                <a:rPr lang="ko-KR" altLang="en-US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데모 영상 제작</a:t>
              </a:r>
              <a:endParaRPr lang="en-US" altLang="ko-KR" sz="2200" b="1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최종 발표</a:t>
              </a:r>
              <a:endParaRPr lang="en-US" altLang="ko-KR" sz="2200" b="1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2200" b="1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DE2782-ECB4-4371-8DB7-CBBAB1BD1C8A}"/>
              </a:ext>
            </a:extLst>
          </p:cNvPr>
          <p:cNvGrpSpPr/>
          <p:nvPr/>
        </p:nvGrpSpPr>
        <p:grpSpPr>
          <a:xfrm>
            <a:off x="7904639" y="2052538"/>
            <a:ext cx="3400124" cy="3443098"/>
            <a:chOff x="7788986" y="2080689"/>
            <a:chExt cx="3400124" cy="3195525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77C5A76-B84C-47CA-8AC9-63D3BAAA6F65}"/>
                </a:ext>
              </a:extLst>
            </p:cNvPr>
            <p:cNvSpPr/>
            <p:nvPr/>
          </p:nvSpPr>
          <p:spPr>
            <a:xfrm>
              <a:off x="7788986" y="2314148"/>
              <a:ext cx="3400124" cy="2962066"/>
            </a:xfrm>
            <a:prstGeom prst="roundRect">
              <a:avLst>
                <a:gd name="adj" fmla="val 24308"/>
              </a:avLst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11A7C1-89AE-4C24-A99D-60E2D20347E3}"/>
                </a:ext>
              </a:extLst>
            </p:cNvPr>
            <p:cNvSpPr txBox="1"/>
            <p:nvPr/>
          </p:nvSpPr>
          <p:spPr>
            <a:xfrm>
              <a:off x="8891350" y="2080689"/>
              <a:ext cx="11560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2">
                      <a:lumMod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이지헌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BFB5D4-338C-492D-AD25-4C746F8058C5}"/>
                </a:ext>
              </a:extLst>
            </p:cNvPr>
            <p:cNvSpPr txBox="1"/>
            <p:nvPr/>
          </p:nvSpPr>
          <p:spPr>
            <a:xfrm>
              <a:off x="7817038" y="2661677"/>
              <a:ext cx="3307316" cy="2572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LED </a:t>
              </a:r>
              <a:r>
                <a:rPr lang="ko-KR" altLang="en-US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테마 코딩</a:t>
              </a:r>
              <a:endParaRPr lang="en-US" altLang="ko-KR" sz="2200" b="1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미세먼지 경고 </a:t>
              </a:r>
              <a:r>
                <a:rPr lang="en-US" altLang="ko-KR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LED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사용자 웹페이지 제작</a:t>
              </a:r>
              <a:endParaRPr lang="en-US" altLang="ko-KR" sz="2200" b="1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웹 기반 </a:t>
              </a:r>
              <a:r>
                <a:rPr lang="en-US" altLang="ko-KR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LED </a:t>
              </a:r>
              <a:r>
                <a:rPr lang="ko-KR" altLang="en-US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예약 시스템 설계</a:t>
              </a:r>
              <a:endParaRPr lang="en-US" altLang="ko-KR" sz="2200" b="1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발표 자료 제작 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7EEAC68-EFD1-449D-A52D-536F94BDB56F}"/>
              </a:ext>
            </a:extLst>
          </p:cNvPr>
          <p:cNvGrpSpPr/>
          <p:nvPr/>
        </p:nvGrpSpPr>
        <p:grpSpPr>
          <a:xfrm>
            <a:off x="922523" y="2052538"/>
            <a:ext cx="3168817" cy="3443098"/>
            <a:chOff x="922523" y="2052538"/>
            <a:chExt cx="3168817" cy="322367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334A718-EFCC-4A86-8201-970E92B66FB5}"/>
                </a:ext>
              </a:extLst>
            </p:cNvPr>
            <p:cNvSpPr/>
            <p:nvPr/>
          </p:nvSpPr>
          <p:spPr>
            <a:xfrm>
              <a:off x="922523" y="2314148"/>
              <a:ext cx="3168817" cy="2962066"/>
            </a:xfrm>
            <a:prstGeom prst="roundRect">
              <a:avLst>
                <a:gd name="adj" fmla="val 24308"/>
              </a:avLst>
            </a:prstGeom>
            <a:noFill/>
            <a:ln w="38100">
              <a:solidFill>
                <a:srgbClr val="A9D18E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E774D4-B866-4CBF-A907-CC8BD755DE0C}"/>
                </a:ext>
              </a:extLst>
            </p:cNvPr>
            <p:cNvSpPr txBox="1"/>
            <p:nvPr/>
          </p:nvSpPr>
          <p:spPr>
            <a:xfrm>
              <a:off x="1338183" y="2052538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2">
                      <a:lumMod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소혜진</a:t>
              </a:r>
              <a:r>
                <a:rPr lang="en-US" altLang="ko-KR" sz="2800" dirty="0">
                  <a:solidFill>
                    <a:schemeClr val="bg2">
                      <a:lumMod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/</a:t>
              </a:r>
              <a:r>
                <a:rPr lang="ko-KR" altLang="en-US" sz="2800" dirty="0">
                  <a:solidFill>
                    <a:schemeClr val="bg2">
                      <a:lumMod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유지우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F91472-4B7E-4E18-9806-E32246DC2B39}"/>
                </a:ext>
              </a:extLst>
            </p:cNvPr>
            <p:cNvSpPr txBox="1"/>
            <p:nvPr/>
          </p:nvSpPr>
          <p:spPr>
            <a:xfrm>
              <a:off x="1001550" y="2647165"/>
              <a:ext cx="3010760" cy="2572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인공지능 스피커 설계</a:t>
              </a:r>
              <a:endParaRPr lang="en-US" altLang="ko-KR" sz="2200" b="1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200" b="1" dirty="0" err="1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아두이노</a:t>
              </a:r>
              <a:r>
                <a:rPr lang="ko-KR" altLang="en-US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센서 총괄 제작</a:t>
              </a:r>
              <a:endParaRPr lang="en-US" altLang="ko-KR" sz="2200" b="1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관리자 웹페이지 제작</a:t>
              </a:r>
              <a:endParaRPr lang="en-US" altLang="ko-KR" sz="2200" b="1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발판 하드웨어 제작</a:t>
              </a:r>
              <a:endParaRPr lang="en-US" altLang="ko-KR" sz="2200" b="1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200" b="1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발표 자료 총괄 제작 및 검토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77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B299A07-4F38-4C8E-A9AE-4E08642C22F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61" y="2319432"/>
            <a:ext cx="6663506" cy="22191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A04612-CECA-4D09-A176-DB138228A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044" y="2719845"/>
            <a:ext cx="1208315" cy="120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3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EA1CEDC-E699-4189-BDD0-EC7F0B6F2E9D}"/>
              </a:ext>
            </a:extLst>
          </p:cNvPr>
          <p:cNvGrpSpPr/>
          <p:nvPr/>
        </p:nvGrpSpPr>
        <p:grpSpPr>
          <a:xfrm>
            <a:off x="1655522" y="759039"/>
            <a:ext cx="8880957" cy="5339923"/>
            <a:chOff x="1258807" y="493097"/>
            <a:chExt cx="8880957" cy="533992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3024D6-9C9A-4F3E-BDA7-E6028DE32803}"/>
                </a:ext>
              </a:extLst>
            </p:cNvPr>
            <p:cNvSpPr txBox="1"/>
            <p:nvPr/>
          </p:nvSpPr>
          <p:spPr>
            <a:xfrm>
              <a:off x="1258807" y="493097"/>
              <a:ext cx="8880957" cy="5339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4400" dirty="0">
                  <a:solidFill>
                    <a:srgbClr val="00206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IT </a:t>
              </a:r>
              <a:r>
                <a:rPr lang="ko-KR" altLang="en-US" sz="4400" dirty="0">
                  <a:solidFill>
                    <a:srgbClr val="00206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신기술</a:t>
              </a:r>
              <a:r>
                <a:rPr lang="ko-KR" altLang="en-US" sz="44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ko-KR" altLang="en-US" sz="4400" dirty="0">
                  <a:solidFill>
                    <a:srgbClr val="273C1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친환경 분야 </a:t>
              </a:r>
              <a:r>
                <a:rPr lang="ko-KR" altLang="en-US" sz="4400" dirty="0">
                  <a:solidFill>
                    <a:srgbClr val="00206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접목</a:t>
              </a:r>
              <a:endParaRPr lang="en-US" altLang="ko-KR" sz="4400" dirty="0">
                <a:solidFill>
                  <a:srgbClr val="00206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lvl="2">
                <a:lnSpc>
                  <a:spcPct val="200000"/>
                </a:lnSpc>
              </a:pPr>
              <a:r>
                <a:rPr lang="en-US" altLang="ko-KR" sz="4400" dirty="0">
                  <a:solidFill>
                    <a:srgbClr val="00206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IT </a:t>
              </a:r>
              <a:r>
                <a:rPr lang="ko-KR" altLang="en-US" sz="4400" dirty="0">
                  <a:solidFill>
                    <a:srgbClr val="00206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신기술 </a:t>
              </a:r>
              <a:r>
                <a:rPr lang="ko-KR" altLang="en-US" sz="44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공학적</a:t>
              </a:r>
              <a:r>
                <a:rPr lang="ko-KR" altLang="en-US" sz="4400" dirty="0">
                  <a:solidFill>
                    <a:srgbClr val="00206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응용</a:t>
              </a:r>
              <a:endParaRPr lang="en-US" altLang="ko-KR" sz="4400" dirty="0">
                <a:solidFill>
                  <a:srgbClr val="00206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lvl="4">
                <a:lnSpc>
                  <a:spcPct val="200000"/>
                </a:lnSpc>
              </a:pPr>
              <a:r>
                <a:rPr lang="en-US" altLang="ko-KR" sz="4400" dirty="0">
                  <a:solidFill>
                    <a:srgbClr val="00206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IT </a:t>
              </a:r>
              <a:r>
                <a:rPr lang="ko-KR" altLang="en-US" sz="44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신기술</a:t>
              </a:r>
              <a:r>
                <a:rPr lang="en-US" altLang="ko-KR" sz="44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/</a:t>
              </a:r>
              <a:r>
                <a:rPr lang="ko-KR" altLang="en-US" sz="44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신제품</a:t>
              </a:r>
              <a:r>
                <a:rPr lang="ko-KR" altLang="en-US" sz="4400" dirty="0">
                  <a:solidFill>
                    <a:srgbClr val="00206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개발</a:t>
              </a:r>
              <a:endParaRPr lang="en-US" altLang="ko-KR" sz="4400" dirty="0">
                <a:solidFill>
                  <a:srgbClr val="00206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lvl="6">
                <a:lnSpc>
                  <a:spcPct val="200000"/>
                </a:lnSpc>
              </a:pPr>
              <a:r>
                <a:rPr lang="en-US" altLang="ko-KR" sz="4400" dirty="0">
                  <a:solidFill>
                    <a:srgbClr val="00206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IT </a:t>
              </a:r>
              <a:r>
                <a:rPr lang="ko-KR" altLang="en-US" sz="4400" dirty="0">
                  <a:solidFill>
                    <a:srgbClr val="00206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신기술</a:t>
              </a:r>
              <a:r>
                <a:rPr lang="ko-KR" altLang="en-US" sz="44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특허</a:t>
              </a:r>
              <a:r>
                <a:rPr lang="en-US" altLang="ko-KR" sz="44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/</a:t>
              </a:r>
              <a:r>
                <a:rPr lang="ko-KR" altLang="en-US" sz="44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논문 작성</a:t>
              </a:r>
              <a:endParaRPr lang="en-US" altLang="ko-KR" sz="4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1F90529E-7602-4DE9-A770-9C2092CC7F30}"/>
                </a:ext>
              </a:extLst>
            </p:cNvPr>
            <p:cNvCxnSpPr/>
            <p:nvPr/>
          </p:nvCxnSpPr>
          <p:spPr>
            <a:xfrm>
              <a:off x="1347019" y="1917289"/>
              <a:ext cx="6371303" cy="0"/>
            </a:xfrm>
            <a:prstGeom prst="line">
              <a:avLst/>
            </a:prstGeom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7000">
                    <a:schemeClr val="accent6">
                      <a:lumMod val="50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9A3EF45-84B9-43DD-A7CE-DC72C80EFF63}"/>
                </a:ext>
              </a:extLst>
            </p:cNvPr>
            <p:cNvCxnSpPr/>
            <p:nvPr/>
          </p:nvCxnSpPr>
          <p:spPr>
            <a:xfrm>
              <a:off x="2253147" y="3323302"/>
              <a:ext cx="6371303" cy="0"/>
            </a:xfrm>
            <a:prstGeom prst="line">
              <a:avLst/>
            </a:prstGeom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7000">
                    <a:schemeClr val="accent6">
                      <a:lumMod val="50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9DB07F8-C345-4E8E-99DD-68F3A0E5E550}"/>
                </a:ext>
              </a:extLst>
            </p:cNvPr>
            <p:cNvCxnSpPr/>
            <p:nvPr/>
          </p:nvCxnSpPr>
          <p:spPr>
            <a:xfrm>
              <a:off x="3165987" y="4660489"/>
              <a:ext cx="6371303" cy="0"/>
            </a:xfrm>
            <a:prstGeom prst="line">
              <a:avLst/>
            </a:prstGeom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7000">
                    <a:schemeClr val="accent6">
                      <a:lumMod val="50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9540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D04472BC-E121-47E7-A037-B05D370922E6}"/>
              </a:ext>
            </a:extLst>
          </p:cNvPr>
          <p:cNvSpPr txBox="1"/>
          <p:nvPr/>
        </p:nvSpPr>
        <p:spPr>
          <a:xfrm>
            <a:off x="3262531" y="2302365"/>
            <a:ext cx="56669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근린공원 조명등의</a:t>
            </a:r>
          </a:p>
          <a:p>
            <a:pPr algn="ctr"/>
            <a:r>
              <a:rPr lang="ko-KR" altLang="en-US" sz="3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지능형 기능 고도화 기술 개발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5A75A9-2FF9-4B85-9EBD-F57A9CAA56DD}"/>
              </a:ext>
            </a:extLst>
          </p:cNvPr>
          <p:cNvCxnSpPr/>
          <p:nvPr/>
        </p:nvCxnSpPr>
        <p:spPr>
          <a:xfrm>
            <a:off x="2883840" y="3577125"/>
            <a:ext cx="6368902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214F109-2EB8-4807-9B1F-3487018F4A03}"/>
              </a:ext>
            </a:extLst>
          </p:cNvPr>
          <p:cNvCxnSpPr/>
          <p:nvPr/>
        </p:nvCxnSpPr>
        <p:spPr>
          <a:xfrm>
            <a:off x="2911548" y="2035404"/>
            <a:ext cx="6368902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5D2F060-B7E8-4B5C-9F17-A0D3FEEC754B}"/>
              </a:ext>
            </a:extLst>
          </p:cNvPr>
          <p:cNvSpPr txBox="1"/>
          <p:nvPr/>
        </p:nvSpPr>
        <p:spPr>
          <a:xfrm>
            <a:off x="4790194" y="4787491"/>
            <a:ext cx="26116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이화여대 </a:t>
            </a:r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EGATAN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7DC921-84A3-44C0-B426-AB2A7EE5903E}"/>
              </a:ext>
            </a:extLst>
          </p:cNvPr>
          <p:cNvSpPr txBox="1"/>
          <p:nvPr/>
        </p:nvSpPr>
        <p:spPr>
          <a:xfrm>
            <a:off x="4279314" y="5218378"/>
            <a:ext cx="363337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b="1" spc="300" dirty="0">
                <a:solidFill>
                  <a:schemeClr val="bg2">
                    <a:lumMod val="1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소혜진 안수민</a:t>
            </a:r>
            <a:r>
              <a:rPr lang="en-US" altLang="ko-KR" sz="1700" b="1" spc="300" dirty="0">
                <a:solidFill>
                  <a:schemeClr val="bg2">
                    <a:lumMod val="1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</a:p>
          <a:p>
            <a:pPr algn="ctr"/>
            <a:r>
              <a:rPr lang="ko-KR" altLang="en-US" sz="1700" b="1" spc="300" dirty="0">
                <a:solidFill>
                  <a:schemeClr val="bg2">
                    <a:lumMod val="1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이지헌 유지우</a:t>
            </a:r>
            <a:endParaRPr lang="en-US" altLang="ko-KR" sz="1700" b="1" spc="300" dirty="0">
              <a:solidFill>
                <a:schemeClr val="bg2">
                  <a:lumMod val="10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1700" b="1" spc="300" dirty="0">
                <a:solidFill>
                  <a:schemeClr val="bg2">
                    <a:lumMod val="1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조동섭 교수님</a:t>
            </a:r>
            <a:endParaRPr lang="en-US" altLang="ko-KR" sz="1700" b="1" spc="300" dirty="0">
              <a:solidFill>
                <a:schemeClr val="bg2">
                  <a:lumMod val="10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1700" b="1" spc="300" dirty="0">
                <a:solidFill>
                  <a:schemeClr val="bg2">
                    <a:lumMod val="1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나은경 멘토님</a:t>
            </a:r>
            <a:endParaRPr lang="en-US" altLang="ko-KR" sz="1700" b="1" spc="300" dirty="0">
              <a:solidFill>
                <a:schemeClr val="bg2">
                  <a:lumMod val="10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46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0C2FEE0-9823-4F40-9424-5DF8EB37C7E9}"/>
              </a:ext>
            </a:extLst>
          </p:cNvPr>
          <p:cNvSpPr txBox="1"/>
          <p:nvPr/>
        </p:nvSpPr>
        <p:spPr>
          <a:xfrm>
            <a:off x="4903705" y="274389"/>
            <a:ext cx="2194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2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Contents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EF2A95-8DEE-4CF7-8E33-A363CD7B9019}"/>
              </a:ext>
            </a:extLst>
          </p:cNvPr>
          <p:cNvGrpSpPr/>
          <p:nvPr/>
        </p:nvGrpSpPr>
        <p:grpSpPr>
          <a:xfrm>
            <a:off x="3448614" y="1031885"/>
            <a:ext cx="914400" cy="914400"/>
            <a:chOff x="3448614" y="1572915"/>
            <a:chExt cx="914400" cy="9144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C46BD8-BB02-4926-BA0E-42411AE4D70A}"/>
                </a:ext>
              </a:extLst>
            </p:cNvPr>
            <p:cNvSpPr txBox="1"/>
            <p:nvPr/>
          </p:nvSpPr>
          <p:spPr>
            <a:xfrm>
              <a:off x="3567533" y="1702535"/>
              <a:ext cx="396262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1</a:t>
              </a:r>
              <a:endParaRPr lang="ko-KR" altLang="en-US" sz="3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EDA6E5DE-8278-4CEF-B569-232BFA788ACC}"/>
                </a:ext>
              </a:extLst>
            </p:cNvPr>
            <p:cNvSpPr/>
            <p:nvPr/>
          </p:nvSpPr>
          <p:spPr>
            <a:xfrm rot="16200000">
              <a:off x="3448614" y="1572915"/>
              <a:ext cx="914400" cy="9144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8233CE0-3C60-4FD1-87F8-1E26F660BA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3136" y="1897926"/>
              <a:ext cx="436001" cy="426042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A9799ED-A04F-479D-9DA0-790352AF9A3B}"/>
              </a:ext>
            </a:extLst>
          </p:cNvPr>
          <p:cNvGrpSpPr/>
          <p:nvPr/>
        </p:nvGrpSpPr>
        <p:grpSpPr>
          <a:xfrm>
            <a:off x="3441300" y="1969989"/>
            <a:ext cx="914400" cy="914400"/>
            <a:chOff x="3448614" y="1574299"/>
            <a:chExt cx="914400" cy="9144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BF4EDB-556A-40A2-9461-4CFEACA0320D}"/>
                </a:ext>
              </a:extLst>
            </p:cNvPr>
            <p:cNvSpPr txBox="1"/>
            <p:nvPr/>
          </p:nvSpPr>
          <p:spPr>
            <a:xfrm>
              <a:off x="3567533" y="1703919"/>
              <a:ext cx="460382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2</a:t>
              </a:r>
              <a:endParaRPr lang="ko-KR" altLang="en-US" sz="3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2" name="직각 삼각형 21">
              <a:extLst>
                <a:ext uri="{FF2B5EF4-FFF2-40B4-BE49-F238E27FC236}">
                  <a16:creationId xmlns:a16="http://schemas.microsoft.com/office/drawing/2014/main" id="{E88BD4B4-17DA-404B-810F-F5D7B3DD27D2}"/>
                </a:ext>
              </a:extLst>
            </p:cNvPr>
            <p:cNvSpPr/>
            <p:nvPr/>
          </p:nvSpPr>
          <p:spPr>
            <a:xfrm rot="16200000">
              <a:off x="3448614" y="1574299"/>
              <a:ext cx="914400" cy="9144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10FD29F-9D54-4CF5-A27C-908A4A6681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3136" y="1899310"/>
              <a:ext cx="436001" cy="426042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8900A3F-C27A-42FD-82D0-661405E41789}"/>
              </a:ext>
            </a:extLst>
          </p:cNvPr>
          <p:cNvGrpSpPr/>
          <p:nvPr/>
        </p:nvGrpSpPr>
        <p:grpSpPr>
          <a:xfrm>
            <a:off x="3448614" y="2943366"/>
            <a:ext cx="914400" cy="914400"/>
            <a:chOff x="3448614" y="1574299"/>
            <a:chExt cx="914400" cy="9144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6CA680-9F48-4FC0-A3B4-08BE1A184A9E}"/>
                </a:ext>
              </a:extLst>
            </p:cNvPr>
            <p:cNvSpPr txBox="1"/>
            <p:nvPr/>
          </p:nvSpPr>
          <p:spPr>
            <a:xfrm>
              <a:off x="3567533" y="1703919"/>
              <a:ext cx="47160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3</a:t>
              </a:r>
              <a:endParaRPr lang="ko-KR" altLang="en-US" sz="3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319A6598-0803-4D57-BF85-6CDE72AB6991}"/>
                </a:ext>
              </a:extLst>
            </p:cNvPr>
            <p:cNvSpPr/>
            <p:nvPr/>
          </p:nvSpPr>
          <p:spPr>
            <a:xfrm rot="16200000">
              <a:off x="3448614" y="1574299"/>
              <a:ext cx="914400" cy="9144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73CA9E2-4268-4489-A8AE-83502B471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3136" y="1899310"/>
              <a:ext cx="436001" cy="426042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E08CE2E-CBB3-4604-88DB-B4902B182829}"/>
              </a:ext>
            </a:extLst>
          </p:cNvPr>
          <p:cNvGrpSpPr/>
          <p:nvPr/>
        </p:nvGrpSpPr>
        <p:grpSpPr>
          <a:xfrm>
            <a:off x="3450009" y="3883456"/>
            <a:ext cx="914400" cy="914400"/>
            <a:chOff x="3448614" y="1574299"/>
            <a:chExt cx="914400" cy="91440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73F379-81FC-4522-A605-E12B8FA1A10B}"/>
                </a:ext>
              </a:extLst>
            </p:cNvPr>
            <p:cNvSpPr txBox="1"/>
            <p:nvPr/>
          </p:nvSpPr>
          <p:spPr>
            <a:xfrm>
              <a:off x="3567533" y="1703919"/>
              <a:ext cx="460382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4</a:t>
              </a:r>
              <a:endParaRPr lang="ko-KR" altLang="en-US" sz="3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C2114A72-A28B-4C9B-8686-D7C08A75ACA1}"/>
                </a:ext>
              </a:extLst>
            </p:cNvPr>
            <p:cNvSpPr/>
            <p:nvPr/>
          </p:nvSpPr>
          <p:spPr>
            <a:xfrm rot="16200000">
              <a:off x="3448614" y="1574299"/>
              <a:ext cx="914400" cy="9144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EA57BBA-727B-4C6D-90C3-E64D71C6A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3136" y="1899310"/>
              <a:ext cx="436001" cy="426042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A34E16B-0FF6-4C3C-9A03-09179326CC46}"/>
              </a:ext>
            </a:extLst>
          </p:cNvPr>
          <p:cNvGrpSpPr/>
          <p:nvPr/>
        </p:nvGrpSpPr>
        <p:grpSpPr>
          <a:xfrm>
            <a:off x="3448614" y="4809348"/>
            <a:ext cx="914400" cy="914400"/>
            <a:chOff x="3448614" y="1574299"/>
            <a:chExt cx="914400" cy="91440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8DE0D5-2BC7-4DF5-8131-88025C23F67D}"/>
                </a:ext>
              </a:extLst>
            </p:cNvPr>
            <p:cNvSpPr txBox="1"/>
            <p:nvPr/>
          </p:nvSpPr>
          <p:spPr>
            <a:xfrm>
              <a:off x="3567533" y="1703919"/>
              <a:ext cx="465192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5</a:t>
              </a:r>
              <a:endParaRPr lang="ko-KR" altLang="en-US" sz="3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10B4187B-3F32-4C07-B098-EC0A1FAD02E1}"/>
                </a:ext>
              </a:extLst>
            </p:cNvPr>
            <p:cNvSpPr/>
            <p:nvPr/>
          </p:nvSpPr>
          <p:spPr>
            <a:xfrm rot="16200000">
              <a:off x="3448614" y="1574299"/>
              <a:ext cx="914400" cy="9144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D0C95C4-6236-4EDF-B725-CEE3E1751F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3136" y="1899310"/>
              <a:ext cx="436001" cy="426042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DA2ED95-AF4F-4D0F-936D-2DCE7545AEE5}"/>
              </a:ext>
            </a:extLst>
          </p:cNvPr>
          <p:cNvSpPr txBox="1"/>
          <p:nvPr/>
        </p:nvSpPr>
        <p:spPr>
          <a:xfrm>
            <a:off x="5013511" y="121675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프로젝트 소개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96DC1A-3E5C-4C20-9EA8-CB8C1CB179C2}"/>
              </a:ext>
            </a:extLst>
          </p:cNvPr>
          <p:cNvSpPr txBox="1"/>
          <p:nvPr/>
        </p:nvSpPr>
        <p:spPr>
          <a:xfrm>
            <a:off x="5090455" y="2117357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구조 및 기능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6F78B3-AA85-4D36-8511-F77CCAEF7CC5}"/>
              </a:ext>
            </a:extLst>
          </p:cNvPr>
          <p:cNvSpPr txBox="1"/>
          <p:nvPr/>
        </p:nvSpPr>
        <p:spPr>
          <a:xfrm>
            <a:off x="5090454" y="3072986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 기술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0B1485-4F40-41EA-B8F2-B766F191791F}"/>
              </a:ext>
            </a:extLst>
          </p:cNvPr>
          <p:cNvSpPr txBox="1"/>
          <p:nvPr/>
        </p:nvSpPr>
        <p:spPr>
          <a:xfrm>
            <a:off x="5090454" y="4048346"/>
            <a:ext cx="50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UI</a:t>
            </a:r>
            <a:endParaRPr lang="ko-KR" altLang="en-US" sz="28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1A5C4-7EC0-4B09-A9EB-43D013420684}"/>
              </a:ext>
            </a:extLst>
          </p:cNvPr>
          <p:cNvSpPr txBox="1"/>
          <p:nvPr/>
        </p:nvSpPr>
        <p:spPr>
          <a:xfrm>
            <a:off x="5075214" y="4917026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기대효과 및 활용방안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97BC8B9-2976-4FF9-9E6B-D7E3129090EF}"/>
              </a:ext>
            </a:extLst>
          </p:cNvPr>
          <p:cNvGrpSpPr/>
          <p:nvPr/>
        </p:nvGrpSpPr>
        <p:grpSpPr>
          <a:xfrm>
            <a:off x="3448614" y="5727198"/>
            <a:ext cx="914400" cy="914400"/>
            <a:chOff x="3448614" y="1574299"/>
            <a:chExt cx="914400" cy="91440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4467DB-052C-4E24-A4BA-319C99C3976D}"/>
                </a:ext>
              </a:extLst>
            </p:cNvPr>
            <p:cNvSpPr txBox="1"/>
            <p:nvPr/>
          </p:nvSpPr>
          <p:spPr>
            <a:xfrm>
              <a:off x="3567533" y="1703919"/>
              <a:ext cx="444352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6</a:t>
              </a:r>
              <a:endParaRPr lang="ko-KR" altLang="en-US" sz="3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43" name="직각 삼각형 42">
              <a:extLst>
                <a:ext uri="{FF2B5EF4-FFF2-40B4-BE49-F238E27FC236}">
                  <a16:creationId xmlns:a16="http://schemas.microsoft.com/office/drawing/2014/main" id="{B0100CB8-1BCC-40A0-B142-4DF1C5B1B6AE}"/>
                </a:ext>
              </a:extLst>
            </p:cNvPr>
            <p:cNvSpPr/>
            <p:nvPr/>
          </p:nvSpPr>
          <p:spPr>
            <a:xfrm rot="16200000">
              <a:off x="3448614" y="1574299"/>
              <a:ext cx="914400" cy="9144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457A4E6-33C2-44A7-9944-11E29C735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3136" y="1899310"/>
              <a:ext cx="436001" cy="426042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D5CA766-F104-4968-9C0C-253C231F1E92}"/>
              </a:ext>
            </a:extLst>
          </p:cNvPr>
          <p:cNvSpPr txBox="1"/>
          <p:nvPr/>
        </p:nvSpPr>
        <p:spPr>
          <a:xfrm>
            <a:off x="5075214" y="583487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참여도</a:t>
            </a:r>
          </a:p>
        </p:txBody>
      </p:sp>
    </p:spTree>
    <p:extLst>
      <p:ext uri="{BB962C8B-B14F-4D97-AF65-F5344CB8AC3E}">
        <p14:creationId xmlns:p14="http://schemas.microsoft.com/office/powerpoint/2010/main" val="246904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6E59E90-4041-4EE3-A93A-979D275C1AAD}"/>
              </a:ext>
            </a:extLst>
          </p:cNvPr>
          <p:cNvCxnSpPr>
            <a:cxnSpLocks/>
          </p:cNvCxnSpPr>
          <p:nvPr/>
        </p:nvCxnSpPr>
        <p:spPr>
          <a:xfrm flipH="1">
            <a:off x="3094119" y="3834384"/>
            <a:ext cx="2107762" cy="322561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1D4FA22-3967-4EBF-9134-9A070F5AFC25}"/>
              </a:ext>
            </a:extLst>
          </p:cNvPr>
          <p:cNvCxnSpPr>
            <a:cxnSpLocks/>
          </p:cNvCxnSpPr>
          <p:nvPr/>
        </p:nvCxnSpPr>
        <p:spPr>
          <a:xfrm flipH="1">
            <a:off x="2855039" y="1809946"/>
            <a:ext cx="2346842" cy="1592799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8B5107-F670-4631-9F65-BD05A7A0831C}"/>
              </a:ext>
            </a:extLst>
          </p:cNvPr>
          <p:cNvSpPr/>
          <p:nvPr/>
        </p:nvSpPr>
        <p:spPr>
          <a:xfrm rot="5400000">
            <a:off x="1236571" y="3654181"/>
            <a:ext cx="2873811" cy="113750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692875-620C-4D6D-BC78-FE403A67C28A}"/>
              </a:ext>
            </a:extLst>
          </p:cNvPr>
          <p:cNvSpPr txBox="1"/>
          <p:nvPr/>
        </p:nvSpPr>
        <p:spPr>
          <a:xfrm>
            <a:off x="5857470" y="141767"/>
            <a:ext cx="912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accent6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프로젝트 소개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구조 및 기능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 기술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UI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기대효과 및 활용방안 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208F36B-C8F5-4B13-AEF5-F05B0CAB7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85" y="601963"/>
            <a:ext cx="542725" cy="5035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B3F6B-973E-463B-93D8-7116F8E07EA2}"/>
              </a:ext>
            </a:extLst>
          </p:cNvPr>
          <p:cNvSpPr txBox="1"/>
          <p:nvPr/>
        </p:nvSpPr>
        <p:spPr>
          <a:xfrm>
            <a:off x="789612" y="622303"/>
            <a:ext cx="5306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E-Light</a:t>
            </a:r>
            <a:endParaRPr lang="ko-KR" altLang="en-US" sz="3000" b="1" dirty="0">
              <a:solidFill>
                <a:srgbClr val="00206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D50F7C2-738E-4367-8AEB-C00A5CF6354D}"/>
              </a:ext>
            </a:extLst>
          </p:cNvPr>
          <p:cNvSpPr/>
          <p:nvPr/>
        </p:nvSpPr>
        <p:spPr>
          <a:xfrm>
            <a:off x="4974440" y="1018519"/>
            <a:ext cx="5583590" cy="158505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8D26E5-171F-4762-9EA6-713A3A0E6674}"/>
              </a:ext>
            </a:extLst>
          </p:cNvPr>
          <p:cNvSpPr/>
          <p:nvPr/>
        </p:nvSpPr>
        <p:spPr>
          <a:xfrm>
            <a:off x="5795821" y="1002109"/>
            <a:ext cx="42171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Target: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근린공원 내의 가로등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58F24F-7750-4791-B29C-08A476373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55" y="1469830"/>
            <a:ext cx="800766" cy="8007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C05891-2788-4A8A-AC8C-F66522FBE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47" y="1424292"/>
            <a:ext cx="855962" cy="8559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2F5363-552B-4115-8EB5-27545D8EE2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187" y="1450978"/>
            <a:ext cx="781010" cy="7810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34EDB5-1F9A-4FCA-8E4B-10CF84DAAB87}"/>
              </a:ext>
            </a:extLst>
          </p:cNvPr>
          <p:cNvSpPr txBox="1"/>
          <p:nvPr/>
        </p:nvSpPr>
        <p:spPr>
          <a:xfrm>
            <a:off x="6295202" y="2224435"/>
            <a:ext cx="74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/>
              </a:rPr>
              <a:t>환경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92CAA1-0C5B-475D-A464-E9D0171D193B}"/>
              </a:ext>
            </a:extLst>
          </p:cNvPr>
          <p:cNvSpPr txBox="1"/>
          <p:nvPr/>
        </p:nvSpPr>
        <p:spPr>
          <a:xfrm>
            <a:off x="7145338" y="2239720"/>
            <a:ext cx="13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엔터테인먼트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1F8F17-2BCA-48B1-98EA-06A77751BA94}"/>
              </a:ext>
            </a:extLst>
          </p:cNvPr>
          <p:cNvSpPr txBox="1"/>
          <p:nvPr/>
        </p:nvSpPr>
        <p:spPr>
          <a:xfrm>
            <a:off x="8656295" y="2231988"/>
            <a:ext cx="69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안전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E545AE2-5011-451B-B337-2934FEA0BFB6}"/>
              </a:ext>
            </a:extLst>
          </p:cNvPr>
          <p:cNvSpPr/>
          <p:nvPr/>
        </p:nvSpPr>
        <p:spPr>
          <a:xfrm>
            <a:off x="4974440" y="2977517"/>
            <a:ext cx="5583590" cy="158505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endParaRPr lang="ko-KR" altLang="en-US" sz="2400" b="1" dirty="0">
              <a:solidFill>
                <a:schemeClr val="tx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B717CF-D928-4416-AC2A-EC6102ED79CA}"/>
              </a:ext>
            </a:extLst>
          </p:cNvPr>
          <p:cNvSpPr/>
          <p:nvPr/>
        </p:nvSpPr>
        <p:spPr>
          <a:xfrm>
            <a:off x="6253021" y="2987967"/>
            <a:ext cx="42171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Form: Add-On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형태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3C1DCA-E6D9-46C9-91CD-5D9ABC6249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79" y="1615043"/>
            <a:ext cx="2779797" cy="449873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15057C4-F4F1-4C85-BF3C-45017EF464BC}"/>
              </a:ext>
            </a:extLst>
          </p:cNvPr>
          <p:cNvSpPr/>
          <p:nvPr/>
        </p:nvSpPr>
        <p:spPr>
          <a:xfrm>
            <a:off x="5585581" y="3663677"/>
            <a:ext cx="1834620" cy="64633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     </a:t>
            </a:r>
            <a:r>
              <a:rPr lang="en-US" altLang="ko-KR" dirty="0">
                <a:solidFill>
                  <a:schemeClr val="tx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LED</a:t>
            </a:r>
            <a:r>
              <a:rPr lang="ko-KR" altLang="en-US" dirty="0">
                <a:solidFill>
                  <a:schemeClr val="tx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&amp;</a:t>
            </a:r>
          </a:p>
          <a:p>
            <a:r>
              <a:rPr lang="en-US" altLang="ko-KR" dirty="0">
                <a:solidFill>
                  <a:schemeClr val="tx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Arduino Sensors</a:t>
            </a:r>
            <a:r>
              <a:rPr lang="en-US" altLang="ko-KR" b="1" dirty="0">
                <a:solidFill>
                  <a:schemeClr val="tx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F0DA0E-16A4-4CFB-8AFD-3917A86FCC99}"/>
              </a:ext>
            </a:extLst>
          </p:cNvPr>
          <p:cNvSpPr/>
          <p:nvPr/>
        </p:nvSpPr>
        <p:spPr>
          <a:xfrm>
            <a:off x="8395041" y="3630215"/>
            <a:ext cx="1666608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Smart LED </a:t>
            </a:r>
          </a:p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Add-On Panel</a:t>
            </a:r>
            <a:endParaRPr lang="ko-KR" altLang="en-US" dirty="0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78CE294D-350D-42BE-B0DB-D1BD238CD679}"/>
              </a:ext>
            </a:extLst>
          </p:cNvPr>
          <p:cNvSpPr/>
          <p:nvPr/>
        </p:nvSpPr>
        <p:spPr>
          <a:xfrm>
            <a:off x="7575622" y="3834384"/>
            <a:ext cx="667689" cy="237995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3BFCD4A-68F1-4F2B-949A-C52CE0599DD7}"/>
              </a:ext>
            </a:extLst>
          </p:cNvPr>
          <p:cNvSpPr/>
          <p:nvPr/>
        </p:nvSpPr>
        <p:spPr>
          <a:xfrm>
            <a:off x="5023143" y="4951073"/>
            <a:ext cx="5583590" cy="158505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83DC57-6AF4-405E-9414-24AEBAC0BBA2}"/>
              </a:ext>
            </a:extLst>
          </p:cNvPr>
          <p:cNvSpPr/>
          <p:nvPr/>
        </p:nvSpPr>
        <p:spPr>
          <a:xfrm>
            <a:off x="5844524" y="4918335"/>
            <a:ext cx="42171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Value: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낙후된 지역 공원 개선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1A9A70D-480E-44C1-A4B4-F8C9AA3CAF5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3242230" y="4797254"/>
            <a:ext cx="1780913" cy="946348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1584E4C-3536-45AC-B7DF-2E4E11434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28" y="5435746"/>
            <a:ext cx="758269" cy="758269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16D82D9-1D12-4A44-8A36-23D07EEBF54B}"/>
              </a:ext>
            </a:extLst>
          </p:cNvPr>
          <p:cNvSpPr/>
          <p:nvPr/>
        </p:nvSpPr>
        <p:spPr>
          <a:xfrm>
            <a:off x="6924207" y="5416535"/>
            <a:ext cx="478903" cy="802972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4592B9-CAEA-45D2-8A90-507EE900EB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017" y="5339223"/>
            <a:ext cx="854792" cy="854792"/>
          </a:xfrm>
          <a:prstGeom prst="rect">
            <a:avLst/>
          </a:prstGeom>
        </p:spPr>
      </p:pic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7408B159-9A42-4407-A304-B57CB268A354}"/>
              </a:ext>
            </a:extLst>
          </p:cNvPr>
          <p:cNvSpPr/>
          <p:nvPr/>
        </p:nvSpPr>
        <p:spPr>
          <a:xfrm rot="10800000">
            <a:off x="9314274" y="5346799"/>
            <a:ext cx="478903" cy="802972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E6112-409B-4B79-81B9-A3F4DA2BD53F}"/>
              </a:ext>
            </a:extLst>
          </p:cNvPr>
          <p:cNvSpPr txBox="1"/>
          <p:nvPr/>
        </p:nvSpPr>
        <p:spPr>
          <a:xfrm>
            <a:off x="5994033" y="6204935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210 데이라잇 R" panose="02020603020101020101"/>
              </a:rPr>
              <a:t>설치 비용 절감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87532-64E6-41DF-A0DC-2ED4F66A81D7}"/>
              </a:ext>
            </a:extLst>
          </p:cNvPr>
          <p:cNvSpPr txBox="1"/>
          <p:nvPr/>
        </p:nvSpPr>
        <p:spPr>
          <a:xfrm>
            <a:off x="8358493" y="6212833"/>
            <a:ext cx="209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210 데이라잇 R" panose="02020603020101020101"/>
              </a:rPr>
              <a:t>공원 인구 증가</a:t>
            </a:r>
          </a:p>
        </p:txBody>
      </p:sp>
    </p:spTree>
    <p:extLst>
      <p:ext uri="{BB962C8B-B14F-4D97-AF65-F5344CB8AC3E}">
        <p14:creationId xmlns:p14="http://schemas.microsoft.com/office/powerpoint/2010/main" val="172682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2208F36B-C8F5-4B13-AEF5-F05B0CAB7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85" y="601963"/>
            <a:ext cx="542725" cy="5035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B3F6B-973E-463B-93D8-7116F8E07EA2}"/>
              </a:ext>
            </a:extLst>
          </p:cNvPr>
          <p:cNvSpPr txBox="1"/>
          <p:nvPr/>
        </p:nvSpPr>
        <p:spPr>
          <a:xfrm>
            <a:off x="789612" y="622303"/>
            <a:ext cx="5306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시스템 구조도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9B16688-9DAD-4F3B-A599-F940C2340C98}"/>
              </a:ext>
            </a:extLst>
          </p:cNvPr>
          <p:cNvSpPr/>
          <p:nvPr/>
        </p:nvSpPr>
        <p:spPr>
          <a:xfrm>
            <a:off x="7564273" y="3033163"/>
            <a:ext cx="3543330" cy="3497151"/>
          </a:xfrm>
          <a:prstGeom prst="roundRect">
            <a:avLst>
              <a:gd name="adj" fmla="val 10658"/>
            </a:avLst>
          </a:prstGeom>
          <a:noFill/>
          <a:ln>
            <a:solidFill>
              <a:srgbClr val="78A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A30C61-F4C8-4A3C-88EE-DBCBE2EFC42C}"/>
              </a:ext>
            </a:extLst>
          </p:cNvPr>
          <p:cNvGrpSpPr/>
          <p:nvPr/>
        </p:nvGrpSpPr>
        <p:grpSpPr>
          <a:xfrm>
            <a:off x="7877566" y="4881868"/>
            <a:ext cx="2937085" cy="1346173"/>
            <a:chOff x="4341689" y="9171126"/>
            <a:chExt cx="1988131" cy="911233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8F98CAC0-839A-4D7E-BE5B-452CB53A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1689" y="9171126"/>
              <a:ext cx="911233" cy="911233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749BFC9D-5B8B-4F4A-93C8-6916BAFFE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7336" y="9171470"/>
              <a:ext cx="912484" cy="910595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C9BE23A-0EFD-416E-A955-B85F6136B6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158" y="3191743"/>
            <a:ext cx="1451900" cy="14519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6C65E0-C106-491F-9ACF-96A12EBBE333}"/>
              </a:ext>
            </a:extLst>
          </p:cNvPr>
          <p:cNvGrpSpPr/>
          <p:nvPr/>
        </p:nvGrpSpPr>
        <p:grpSpPr>
          <a:xfrm>
            <a:off x="1788588" y="1668335"/>
            <a:ext cx="5715645" cy="4815912"/>
            <a:chOff x="220023" y="7226452"/>
            <a:chExt cx="3868955" cy="3259920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606E3569-F938-4DD0-9CC3-92D4A0CBF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05" b="26863"/>
            <a:stretch/>
          </p:blipFill>
          <p:spPr>
            <a:xfrm rot="660921">
              <a:off x="220023" y="9964275"/>
              <a:ext cx="969861" cy="522097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670722C1-8EF2-4871-A245-6661DD6C7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05" b="26863"/>
            <a:stretch/>
          </p:blipFill>
          <p:spPr>
            <a:xfrm rot="660921">
              <a:off x="3101032" y="9964275"/>
              <a:ext cx="969861" cy="522097"/>
            </a:xfrm>
            <a:prstGeom prst="rect">
              <a:avLst/>
            </a:prstGeom>
          </p:spPr>
        </p:pic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6A814BDE-2AC2-47F0-8B92-D751FCEC8E0B}"/>
                </a:ext>
              </a:extLst>
            </p:cNvPr>
            <p:cNvCxnSpPr/>
            <p:nvPr/>
          </p:nvCxnSpPr>
          <p:spPr>
            <a:xfrm>
              <a:off x="1230829" y="9382539"/>
              <a:ext cx="182925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BB5493E9-2B9C-4620-8373-9B5EBE22F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65" y="7226452"/>
              <a:ext cx="1633432" cy="2643492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BA9CD995-44C2-4EC7-8D40-DE4607402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1540" y="7226452"/>
              <a:ext cx="1637438" cy="2649976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6405D1-600F-4F93-B37A-4782AB1D703E}"/>
              </a:ext>
            </a:extLst>
          </p:cNvPr>
          <p:cNvGrpSpPr/>
          <p:nvPr/>
        </p:nvGrpSpPr>
        <p:grpSpPr>
          <a:xfrm>
            <a:off x="3217036" y="3578105"/>
            <a:ext cx="2858750" cy="374414"/>
            <a:chOff x="1083902" y="8689783"/>
            <a:chExt cx="1935105" cy="253443"/>
          </a:xfrm>
          <a:noFill/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9D477711-5CE0-4CF8-825D-4F7C8DD6ACE7}"/>
                </a:ext>
              </a:extLst>
            </p:cNvPr>
            <p:cNvCxnSpPr>
              <a:cxnSpLocks/>
            </p:cNvCxnSpPr>
            <p:nvPr/>
          </p:nvCxnSpPr>
          <p:spPr>
            <a:xfrm>
              <a:off x="1083902" y="8689783"/>
              <a:ext cx="542872" cy="118073"/>
            </a:xfrm>
            <a:prstGeom prst="line">
              <a:avLst/>
            </a:prstGeom>
            <a:grpFill/>
            <a:ln>
              <a:solidFill>
                <a:srgbClr val="78A51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2A04A66-8207-40AE-90A5-C3829EA92D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6525" y="8689783"/>
              <a:ext cx="542482" cy="136071"/>
            </a:xfrm>
            <a:prstGeom prst="line">
              <a:avLst/>
            </a:prstGeom>
            <a:grpFill/>
            <a:ln>
              <a:solidFill>
                <a:srgbClr val="78A51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D9C38F6-7FD5-4EC2-8361-1FF2DB9C9195}"/>
                </a:ext>
              </a:extLst>
            </p:cNvPr>
            <p:cNvSpPr/>
            <p:nvPr/>
          </p:nvSpPr>
          <p:spPr>
            <a:xfrm>
              <a:off x="1628679" y="8718018"/>
              <a:ext cx="862339" cy="225208"/>
            </a:xfrm>
            <a:prstGeom prst="rect">
              <a:avLst/>
            </a:prstGeom>
            <a:grpFill/>
            <a:ln w="6350">
              <a:solidFill>
                <a:srgbClr val="78A5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E721FB5-2BBD-474E-B590-09B84335AE80}"/>
              </a:ext>
            </a:extLst>
          </p:cNvPr>
          <p:cNvSpPr txBox="1"/>
          <p:nvPr/>
        </p:nvSpPr>
        <p:spPr>
          <a:xfrm>
            <a:off x="4122531" y="3651892"/>
            <a:ext cx="1355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LED(</a:t>
            </a:r>
            <a:r>
              <a:rPr lang="ko-KR" altLang="en-US" sz="12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출력장치</a:t>
            </a: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)</a:t>
            </a:r>
            <a:endParaRPr lang="ko-KR" altLang="en-US" sz="1200" dirty="0">
              <a:solidFill>
                <a:schemeClr val="accent6">
                  <a:lumMod val="50000"/>
                </a:schemeClr>
              </a:solidFill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C7F825E-BB50-42E7-93C3-9B15ED59169D}"/>
              </a:ext>
            </a:extLst>
          </p:cNvPr>
          <p:cNvGrpSpPr/>
          <p:nvPr/>
        </p:nvGrpSpPr>
        <p:grpSpPr>
          <a:xfrm>
            <a:off x="3187566" y="2655939"/>
            <a:ext cx="2858750" cy="484129"/>
            <a:chOff x="1083902" y="8557974"/>
            <a:chExt cx="1935105" cy="327710"/>
          </a:xfrm>
          <a:noFill/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A0CB2A00-1F7F-4C29-BF77-2CD4AD0E651F}"/>
                </a:ext>
              </a:extLst>
            </p:cNvPr>
            <p:cNvCxnSpPr>
              <a:cxnSpLocks/>
            </p:cNvCxnSpPr>
            <p:nvPr/>
          </p:nvCxnSpPr>
          <p:spPr>
            <a:xfrm>
              <a:off x="1083902" y="8689783"/>
              <a:ext cx="402749" cy="108777"/>
            </a:xfrm>
            <a:prstGeom prst="line">
              <a:avLst/>
            </a:prstGeom>
            <a:grpFill/>
            <a:ln>
              <a:solidFill>
                <a:srgbClr val="78A51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0180F64-0796-4940-AE2F-57D399AE0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0722" y="8689783"/>
              <a:ext cx="378285" cy="101665"/>
            </a:xfrm>
            <a:prstGeom prst="line">
              <a:avLst/>
            </a:prstGeom>
            <a:grpFill/>
            <a:ln>
              <a:solidFill>
                <a:srgbClr val="78A51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0B4DD57-8AE9-40BE-A980-5BE4CF3E199E}"/>
                </a:ext>
              </a:extLst>
            </p:cNvPr>
            <p:cNvSpPr/>
            <p:nvPr/>
          </p:nvSpPr>
          <p:spPr>
            <a:xfrm>
              <a:off x="1497214" y="8557974"/>
              <a:ext cx="1143839" cy="327710"/>
            </a:xfrm>
            <a:prstGeom prst="rect">
              <a:avLst/>
            </a:prstGeom>
            <a:grpFill/>
            <a:ln w="6350">
              <a:solidFill>
                <a:srgbClr val="78A5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515740A-D10D-409F-B677-CAF0D9D3F77D}"/>
              </a:ext>
            </a:extLst>
          </p:cNvPr>
          <p:cNvSpPr txBox="1"/>
          <p:nvPr/>
        </p:nvSpPr>
        <p:spPr>
          <a:xfrm>
            <a:off x="3871899" y="2673246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미세먼지 위험 표시등</a:t>
            </a:r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Rix비타민 M" panose="02020603020101020101" pitchFamily="18" charset="-127"/>
              <a:ea typeface="Rix비타민 M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출력장치</a:t>
            </a: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)</a:t>
            </a:r>
            <a:endParaRPr lang="ko-KR" altLang="en-US" sz="1200" dirty="0">
              <a:solidFill>
                <a:schemeClr val="accent6">
                  <a:lumMod val="50000"/>
                </a:schemeClr>
              </a:solidFill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5C9D8A-A99B-4343-9D52-2CCE19D1BB75}"/>
              </a:ext>
            </a:extLst>
          </p:cNvPr>
          <p:cNvGrpSpPr/>
          <p:nvPr/>
        </p:nvGrpSpPr>
        <p:grpSpPr>
          <a:xfrm>
            <a:off x="3187566" y="2260376"/>
            <a:ext cx="2858750" cy="303776"/>
            <a:chOff x="1083902" y="8633655"/>
            <a:chExt cx="1935105" cy="223482"/>
          </a:xfrm>
          <a:noFill/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51E7F6F1-D776-4663-A80E-28F38C853E91}"/>
                </a:ext>
              </a:extLst>
            </p:cNvPr>
            <p:cNvCxnSpPr>
              <a:cxnSpLocks/>
            </p:cNvCxnSpPr>
            <p:nvPr/>
          </p:nvCxnSpPr>
          <p:spPr>
            <a:xfrm>
              <a:off x="1083902" y="8689783"/>
              <a:ext cx="520640" cy="135628"/>
            </a:xfrm>
            <a:prstGeom prst="line">
              <a:avLst/>
            </a:prstGeom>
            <a:grpFill/>
            <a:ln>
              <a:solidFill>
                <a:srgbClr val="78A51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CB2AA48-8843-419A-8B4D-3070BBC7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6047" y="8689783"/>
              <a:ext cx="502960" cy="145195"/>
            </a:xfrm>
            <a:prstGeom prst="line">
              <a:avLst/>
            </a:prstGeom>
            <a:grpFill/>
            <a:ln>
              <a:solidFill>
                <a:srgbClr val="78A51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8B8AD63-F94D-472E-B284-87F2CB4AA44C}"/>
                </a:ext>
              </a:extLst>
            </p:cNvPr>
            <p:cNvSpPr/>
            <p:nvPr/>
          </p:nvSpPr>
          <p:spPr>
            <a:xfrm>
              <a:off x="1614257" y="8633655"/>
              <a:ext cx="896709" cy="223482"/>
            </a:xfrm>
            <a:prstGeom prst="rect">
              <a:avLst/>
            </a:prstGeom>
            <a:grpFill/>
            <a:ln w="6350">
              <a:solidFill>
                <a:srgbClr val="78A5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D253D2-DF54-47E2-9E34-EC9731E9ACC2}"/>
              </a:ext>
            </a:extLst>
          </p:cNvPr>
          <p:cNvGrpSpPr/>
          <p:nvPr/>
        </p:nvGrpSpPr>
        <p:grpSpPr>
          <a:xfrm>
            <a:off x="3281862" y="4967670"/>
            <a:ext cx="2702381" cy="522982"/>
            <a:chOff x="1142651" y="8557974"/>
            <a:chExt cx="1829258" cy="354010"/>
          </a:xfrm>
          <a:noFill/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206EC90-D817-4C36-8380-D232D4990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51" y="8573112"/>
              <a:ext cx="484123" cy="234744"/>
            </a:xfrm>
            <a:prstGeom prst="line">
              <a:avLst/>
            </a:prstGeom>
            <a:grpFill/>
            <a:ln>
              <a:solidFill>
                <a:srgbClr val="78A51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2EA05ED-B749-4B21-9797-4615F6A787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6526" y="8557974"/>
              <a:ext cx="495383" cy="267880"/>
            </a:xfrm>
            <a:prstGeom prst="line">
              <a:avLst/>
            </a:prstGeom>
            <a:grpFill/>
            <a:ln>
              <a:solidFill>
                <a:srgbClr val="78A51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0358CB5-7B1F-4161-80B2-514E0B88F8C2}"/>
                </a:ext>
              </a:extLst>
            </p:cNvPr>
            <p:cNvSpPr/>
            <p:nvPr/>
          </p:nvSpPr>
          <p:spPr>
            <a:xfrm>
              <a:off x="1470838" y="8557974"/>
              <a:ext cx="1170215" cy="354010"/>
            </a:xfrm>
            <a:prstGeom prst="rect">
              <a:avLst/>
            </a:prstGeom>
            <a:grpFill/>
            <a:ln w="6350">
              <a:solidFill>
                <a:srgbClr val="78A5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DCE1962-0B06-488C-B129-D3F66A0A4403}"/>
              </a:ext>
            </a:extLst>
          </p:cNvPr>
          <p:cNvSpPr txBox="1"/>
          <p:nvPr/>
        </p:nvSpPr>
        <p:spPr>
          <a:xfrm>
            <a:off x="3791115" y="4997283"/>
            <a:ext cx="1679932" cy="461665"/>
          </a:xfrm>
          <a:prstGeom prst="rect">
            <a:avLst/>
          </a:prstGeom>
          <a:solidFill>
            <a:srgbClr val="F2F2F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침입방지 레이저 센서</a:t>
            </a: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조도센서</a:t>
            </a: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거울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3E73461-E89F-4311-86F0-3A7E69B0A72F}"/>
              </a:ext>
            </a:extLst>
          </p:cNvPr>
          <p:cNvGrpSpPr/>
          <p:nvPr/>
        </p:nvGrpSpPr>
        <p:grpSpPr>
          <a:xfrm>
            <a:off x="6579891" y="3880026"/>
            <a:ext cx="1587520" cy="871251"/>
            <a:chOff x="3463286" y="8492970"/>
            <a:chExt cx="1074602" cy="589755"/>
          </a:xfrm>
          <a:solidFill>
            <a:srgbClr val="F2F2F2"/>
          </a:solidFill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8CD0112-D3F5-467D-BB34-BEBA873A2FF1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 flipV="1">
              <a:off x="3463286" y="8787848"/>
              <a:ext cx="259460" cy="283645"/>
            </a:xfrm>
            <a:prstGeom prst="line">
              <a:avLst/>
            </a:prstGeom>
            <a:grpFill/>
            <a:ln>
              <a:solidFill>
                <a:srgbClr val="78A51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92D4E63-7D2F-4418-A57C-7F09BECFAC3D}"/>
                </a:ext>
              </a:extLst>
            </p:cNvPr>
            <p:cNvSpPr/>
            <p:nvPr/>
          </p:nvSpPr>
          <p:spPr>
            <a:xfrm>
              <a:off x="3722746" y="8492970"/>
              <a:ext cx="815142" cy="589755"/>
            </a:xfrm>
            <a:prstGeom prst="rect">
              <a:avLst/>
            </a:prstGeom>
            <a:grpFill/>
            <a:ln w="6350">
              <a:solidFill>
                <a:srgbClr val="78A5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09854A-74C7-4BA9-B688-F685EE3B508F}"/>
                </a:ext>
              </a:extLst>
            </p:cNvPr>
            <p:cNvSpPr txBox="1"/>
            <p:nvPr/>
          </p:nvSpPr>
          <p:spPr>
            <a:xfrm>
              <a:off x="3737258" y="8507186"/>
              <a:ext cx="774966" cy="562507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accent6">
                      <a:lumMod val="50000"/>
                    </a:schemeClr>
                  </a:solidFill>
                  <a:latin typeface="Rix비타민 M" panose="02020603020101020101" pitchFamily="18" charset="-127"/>
                  <a:ea typeface="Rix비타민 M" panose="02020603020101020101" pitchFamily="18" charset="-127"/>
                </a:rPr>
                <a:t>미세먼지</a:t>
              </a:r>
              <a:r>
                <a:rPr lang="en-US" altLang="ko-KR" sz="1200" dirty="0">
                  <a:solidFill>
                    <a:schemeClr val="accent6">
                      <a:lumMod val="50000"/>
                    </a:schemeClr>
                  </a:solidFill>
                  <a:latin typeface="Rix비타민 M" panose="02020603020101020101" pitchFamily="18" charset="-127"/>
                  <a:ea typeface="Rix비타민 M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chemeClr val="accent6">
                      <a:lumMod val="50000"/>
                    </a:schemeClr>
                  </a:solidFill>
                  <a:latin typeface="Rix비타민 M" panose="02020603020101020101" pitchFamily="18" charset="-127"/>
                  <a:ea typeface="Rix비타민 M" panose="02020603020101020101" pitchFamily="18" charset="-127"/>
                </a:rPr>
                <a:t>충격</a:t>
              </a:r>
              <a:r>
                <a:rPr lang="en-US" altLang="ko-KR" sz="1200" dirty="0">
                  <a:solidFill>
                    <a:schemeClr val="accent6">
                      <a:lumMod val="50000"/>
                    </a:schemeClr>
                  </a:solidFill>
                  <a:latin typeface="Rix비타민 M" panose="02020603020101020101" pitchFamily="18" charset="-127"/>
                  <a:ea typeface="Rix비타민 M" panose="02020603020101020101" pitchFamily="18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accent6">
                      <a:lumMod val="50000"/>
                    </a:schemeClr>
                  </a:solidFill>
                  <a:latin typeface="Rix비타민 M" panose="02020603020101020101" pitchFamily="18" charset="-127"/>
                  <a:ea typeface="Rix비타민 M" panose="02020603020101020101" pitchFamily="18" charset="-127"/>
                </a:rPr>
                <a:t>불꽃감지</a:t>
              </a:r>
              <a:r>
                <a:rPr lang="en-US" altLang="ko-KR" sz="1200" dirty="0">
                  <a:solidFill>
                    <a:schemeClr val="accent6">
                      <a:lumMod val="50000"/>
                    </a:schemeClr>
                  </a:solidFill>
                  <a:latin typeface="Rix비타민 M" panose="02020603020101020101" pitchFamily="18" charset="-127"/>
                  <a:ea typeface="Rix비타민 M" panose="02020603020101020101" pitchFamily="18" charset="-127"/>
                </a:rPr>
                <a:t>, </a:t>
              </a:r>
            </a:p>
            <a:p>
              <a:pPr algn="ctr"/>
              <a:r>
                <a:rPr lang="ko-KR" altLang="en-US" sz="1200" dirty="0">
                  <a:solidFill>
                    <a:schemeClr val="accent6">
                      <a:lumMod val="50000"/>
                    </a:schemeClr>
                  </a:solidFill>
                  <a:latin typeface="Rix비타민 M" panose="02020603020101020101" pitchFamily="18" charset="-127"/>
                  <a:ea typeface="Rix비타민 M" panose="02020603020101020101" pitchFamily="18" charset="-127"/>
                </a:rPr>
                <a:t>온</a:t>
              </a:r>
              <a:r>
                <a:rPr lang="en-US" altLang="ko-KR" sz="1200" dirty="0">
                  <a:solidFill>
                    <a:schemeClr val="accent6">
                      <a:lumMod val="50000"/>
                    </a:schemeClr>
                  </a:solidFill>
                  <a:latin typeface="Rix비타민 M" panose="02020603020101020101" pitchFamily="18" charset="-127"/>
                  <a:ea typeface="Rix비타민 M" panose="02020603020101020101" pitchFamily="18" charset="-127"/>
                </a:rPr>
                <a:t>/</a:t>
              </a:r>
              <a:r>
                <a:rPr lang="ko-KR" altLang="en-US" sz="1200" dirty="0">
                  <a:solidFill>
                    <a:schemeClr val="accent6">
                      <a:lumMod val="50000"/>
                    </a:schemeClr>
                  </a:solidFill>
                  <a:latin typeface="Rix비타민 M" panose="02020603020101020101" pitchFamily="18" charset="-127"/>
                  <a:ea typeface="Rix비타민 M" panose="02020603020101020101" pitchFamily="18" charset="-127"/>
                </a:rPr>
                <a:t>습도 센서</a:t>
              </a:r>
              <a:endParaRPr lang="en-US" altLang="ko-KR" sz="12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accent6">
                      <a:lumMod val="50000"/>
                    </a:schemeClr>
                  </a:solidFill>
                  <a:latin typeface="Rix비타민 M" panose="02020603020101020101" pitchFamily="18" charset="-127"/>
                  <a:ea typeface="Rix비타민 M" panose="02020603020101020101" pitchFamily="18" charset="-127"/>
                </a:rPr>
                <a:t>(</a:t>
              </a:r>
              <a:r>
                <a:rPr lang="ko-KR" altLang="en-US" sz="1200" dirty="0">
                  <a:solidFill>
                    <a:schemeClr val="accent6">
                      <a:lumMod val="50000"/>
                    </a:schemeClr>
                  </a:solidFill>
                  <a:latin typeface="Rix비타민 M" panose="02020603020101020101" pitchFamily="18" charset="-127"/>
                  <a:ea typeface="Rix비타민 M" panose="02020603020101020101" pitchFamily="18" charset="-127"/>
                </a:rPr>
                <a:t>입력장치</a:t>
              </a:r>
              <a:r>
                <a:rPr lang="en-US" altLang="ko-KR" sz="1200" dirty="0">
                  <a:solidFill>
                    <a:schemeClr val="accent6">
                      <a:lumMod val="50000"/>
                    </a:schemeClr>
                  </a:solidFill>
                  <a:latin typeface="Rix비타민 M" panose="02020603020101020101" pitchFamily="18" charset="-127"/>
                  <a:ea typeface="Rix비타민 M" panose="02020603020101020101" pitchFamily="18" charset="-127"/>
                </a:rPr>
                <a:t>)</a:t>
              </a:r>
              <a:endParaRPr lang="ko-KR" altLang="en-US" sz="12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endParaRPr>
            </a:p>
          </p:txBody>
        </p:sp>
      </p:grp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1F8A0BC1-EBB3-40D7-A886-5C818968D407}"/>
              </a:ext>
            </a:extLst>
          </p:cNvPr>
          <p:cNvSpPr/>
          <p:nvPr/>
        </p:nvSpPr>
        <p:spPr>
          <a:xfrm rot="3903857">
            <a:off x="6927778" y="2593178"/>
            <a:ext cx="263732" cy="928344"/>
          </a:xfrm>
          <a:prstGeom prst="downArrow">
            <a:avLst>
              <a:gd name="adj1" fmla="val 29378"/>
              <a:gd name="adj2" fmla="val 61210"/>
            </a:avLst>
          </a:prstGeom>
          <a:solidFill>
            <a:srgbClr val="FFD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7C5AC40-4E56-420F-9D56-DCA5B57B238C}"/>
              </a:ext>
            </a:extLst>
          </p:cNvPr>
          <p:cNvGrpSpPr/>
          <p:nvPr/>
        </p:nvGrpSpPr>
        <p:grpSpPr>
          <a:xfrm>
            <a:off x="3129022" y="5944375"/>
            <a:ext cx="3027723" cy="304104"/>
            <a:chOff x="1024325" y="8718018"/>
            <a:chExt cx="2049484" cy="20585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0016C4F0-E35A-4A13-98ED-B84D78605B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4325" y="8821578"/>
              <a:ext cx="602449" cy="6598"/>
            </a:xfrm>
            <a:prstGeom prst="line">
              <a:avLst/>
            </a:prstGeom>
            <a:ln>
              <a:solidFill>
                <a:srgbClr val="78A51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8D63EA8-EFA7-4609-A457-C9A1B112C5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6525" y="8825854"/>
              <a:ext cx="597284" cy="10636"/>
            </a:xfrm>
            <a:prstGeom prst="line">
              <a:avLst/>
            </a:prstGeom>
            <a:ln>
              <a:solidFill>
                <a:srgbClr val="78A51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79643A2-839C-44D3-9F14-1B66B7550C89}"/>
                </a:ext>
              </a:extLst>
            </p:cNvPr>
            <p:cNvSpPr/>
            <p:nvPr/>
          </p:nvSpPr>
          <p:spPr>
            <a:xfrm>
              <a:off x="1628680" y="8718018"/>
              <a:ext cx="827898" cy="205850"/>
            </a:xfrm>
            <a:prstGeom prst="rect">
              <a:avLst/>
            </a:prstGeom>
            <a:noFill/>
            <a:ln w="6350">
              <a:solidFill>
                <a:srgbClr val="78A5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C3D495-6BC0-4B94-9C22-5D08CA15AE8D}"/>
              </a:ext>
            </a:extLst>
          </p:cNvPr>
          <p:cNvSpPr txBox="1"/>
          <p:nvPr/>
        </p:nvSpPr>
        <p:spPr>
          <a:xfrm>
            <a:off x="4098327" y="5953954"/>
            <a:ext cx="1114408" cy="276999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발판</a:t>
            </a: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입력장치</a:t>
            </a: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)</a:t>
            </a:r>
            <a:endParaRPr lang="ko-KR" altLang="en-US" sz="1200" dirty="0">
              <a:solidFill>
                <a:schemeClr val="accent6">
                  <a:lumMod val="50000"/>
                </a:schemeClr>
              </a:solidFill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33CEB-DBD9-4042-8687-5199D7DDC99C}"/>
              </a:ext>
            </a:extLst>
          </p:cNvPr>
          <p:cNvSpPr txBox="1"/>
          <p:nvPr/>
        </p:nvSpPr>
        <p:spPr>
          <a:xfrm>
            <a:off x="3997062" y="2278417"/>
            <a:ext cx="119616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인공지능 스피커</a:t>
            </a: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358F12B5-38C4-4D8E-8D78-92C2E524E995}"/>
              </a:ext>
            </a:extLst>
          </p:cNvPr>
          <p:cNvSpPr/>
          <p:nvPr/>
        </p:nvSpPr>
        <p:spPr>
          <a:xfrm rot="12635113">
            <a:off x="8824989" y="4613055"/>
            <a:ext cx="267824" cy="285594"/>
          </a:xfrm>
          <a:prstGeom prst="downArrow">
            <a:avLst>
              <a:gd name="adj1" fmla="val 29378"/>
              <a:gd name="adj2" fmla="val 55671"/>
            </a:avLst>
          </a:prstGeom>
          <a:solidFill>
            <a:srgbClr val="FFD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AE52129E-A28A-45E3-BC46-114BBAC007E0}"/>
              </a:ext>
            </a:extLst>
          </p:cNvPr>
          <p:cNvSpPr/>
          <p:nvPr/>
        </p:nvSpPr>
        <p:spPr>
          <a:xfrm rot="8964887" flipH="1">
            <a:off x="9598008" y="4613055"/>
            <a:ext cx="267824" cy="285594"/>
          </a:xfrm>
          <a:prstGeom prst="downArrow">
            <a:avLst>
              <a:gd name="adj1" fmla="val 29378"/>
              <a:gd name="adj2" fmla="val 55671"/>
            </a:avLst>
          </a:prstGeom>
          <a:solidFill>
            <a:srgbClr val="FFD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1BE6AE-C77B-4486-AE43-E10F4B8EC89D}"/>
              </a:ext>
            </a:extLst>
          </p:cNvPr>
          <p:cNvSpPr txBox="1"/>
          <p:nvPr/>
        </p:nvSpPr>
        <p:spPr>
          <a:xfrm>
            <a:off x="8262956" y="6189304"/>
            <a:ext cx="587525" cy="341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Rix비타민 M" panose="02020603020101020101" pitchFamily="18" charset="-127"/>
                <a:ea typeface="Rix비타민 M" panose="02020603020101020101" pitchFamily="18" charset="-127"/>
              </a:rPr>
              <a:t>앞면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20D8AC-3D82-45A8-AB15-3F0F3F43828B}"/>
              </a:ext>
            </a:extLst>
          </p:cNvPr>
          <p:cNvSpPr txBox="1"/>
          <p:nvPr/>
        </p:nvSpPr>
        <p:spPr>
          <a:xfrm>
            <a:off x="9852608" y="6189304"/>
            <a:ext cx="587525" cy="341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Rix비타민 M" panose="02020603020101020101" pitchFamily="18" charset="-127"/>
                <a:ea typeface="Rix비타민 M" panose="02020603020101020101" pitchFamily="18" charset="-127"/>
              </a:rPr>
              <a:t>뒷면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9C9BFF-2E05-4A79-8BAE-169E90ABF0FF}"/>
              </a:ext>
            </a:extLst>
          </p:cNvPr>
          <p:cNvSpPr txBox="1"/>
          <p:nvPr/>
        </p:nvSpPr>
        <p:spPr>
          <a:xfrm>
            <a:off x="10314308" y="2879274"/>
            <a:ext cx="50034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78A514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발판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8643CBD-CF63-4ABA-B6A3-9604E213CD48}"/>
              </a:ext>
            </a:extLst>
          </p:cNvPr>
          <p:cNvGrpSpPr/>
          <p:nvPr/>
        </p:nvGrpSpPr>
        <p:grpSpPr>
          <a:xfrm>
            <a:off x="7591454" y="1154330"/>
            <a:ext cx="2138895" cy="1750791"/>
            <a:chOff x="4204766" y="6472479"/>
            <a:chExt cx="1512556" cy="123810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AA66F27-5F8D-4C8D-A617-32CDDE0B1340}"/>
                </a:ext>
              </a:extLst>
            </p:cNvPr>
            <p:cNvSpPr/>
            <p:nvPr/>
          </p:nvSpPr>
          <p:spPr>
            <a:xfrm>
              <a:off x="4204766" y="6607263"/>
              <a:ext cx="1512556" cy="1103318"/>
            </a:xfrm>
            <a:prstGeom prst="roundRect">
              <a:avLst/>
            </a:prstGeom>
            <a:noFill/>
            <a:ln>
              <a:solidFill>
                <a:srgbClr val="78A5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B18BE99-8854-4A90-B6C0-9F8491F04624}"/>
                </a:ext>
              </a:extLst>
            </p:cNvPr>
            <p:cNvGrpSpPr/>
            <p:nvPr/>
          </p:nvGrpSpPr>
          <p:grpSpPr>
            <a:xfrm>
              <a:off x="4477648" y="6714539"/>
              <a:ext cx="1023859" cy="898541"/>
              <a:chOff x="4257932" y="7247154"/>
              <a:chExt cx="1023859" cy="898541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AD44EB3D-F871-4340-8A0A-9073457421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8602" y="7247154"/>
                <a:ext cx="697793" cy="697793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9D2C862-2939-45A9-955F-9E54E2BC0CAD}"/>
                  </a:ext>
                </a:extLst>
              </p:cNvPr>
              <p:cNvSpPr txBox="1"/>
              <p:nvPr/>
            </p:nvSpPr>
            <p:spPr>
              <a:xfrm>
                <a:off x="4257932" y="7971576"/>
                <a:ext cx="1023859" cy="174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accent6">
                        <a:lumMod val="50000"/>
                      </a:schemeClr>
                    </a:solidFill>
                    <a:latin typeface="Rix비타민 M" panose="02020603020101020101" pitchFamily="18" charset="-127"/>
                    <a:ea typeface="Rix비타민 M" panose="02020603020101020101" pitchFamily="18" charset="-127"/>
                  </a:rPr>
                  <a:t>웹사이트 </a:t>
                </a:r>
                <a:r>
                  <a:rPr lang="en-US" altLang="ko-KR" sz="1000" dirty="0">
                    <a:solidFill>
                      <a:schemeClr val="accent6">
                        <a:lumMod val="50000"/>
                      </a:schemeClr>
                    </a:solidFill>
                    <a:latin typeface="Rix비타민 M" panose="02020603020101020101" pitchFamily="18" charset="-127"/>
                    <a:ea typeface="Rix비타민 M" panose="02020603020101020101" pitchFamily="18" charset="-127"/>
                  </a:rPr>
                  <a:t>– EVENT </a:t>
                </a:r>
                <a:r>
                  <a:rPr lang="ko-KR" altLang="en-US" sz="1000" dirty="0">
                    <a:solidFill>
                      <a:schemeClr val="accent6">
                        <a:lumMod val="50000"/>
                      </a:schemeClr>
                    </a:solidFill>
                    <a:latin typeface="Rix비타민 M" panose="02020603020101020101" pitchFamily="18" charset="-127"/>
                    <a:ea typeface="Rix비타민 M" panose="02020603020101020101" pitchFamily="18" charset="-127"/>
                  </a:rPr>
                  <a:t>예약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2702B8-2483-4D27-BAB8-2817310AC41C}"/>
                </a:ext>
              </a:extLst>
            </p:cNvPr>
            <p:cNvSpPr txBox="1"/>
            <p:nvPr/>
          </p:nvSpPr>
          <p:spPr>
            <a:xfrm>
              <a:off x="4304681" y="6472479"/>
              <a:ext cx="364946" cy="1958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78A514"/>
                  </a:solidFill>
                  <a:latin typeface="Rix비타민 M" panose="02020603020101020101" pitchFamily="18" charset="-127"/>
                  <a:ea typeface="Rix비타민 M" panose="02020603020101020101" pitchFamily="18" charset="-127"/>
                </a:rPr>
                <a:t>Web</a:t>
              </a:r>
              <a:endParaRPr lang="ko-KR" altLang="en-US" sz="1200" b="1" dirty="0">
                <a:solidFill>
                  <a:srgbClr val="78A514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E9ED19D-7D50-4394-A64E-202C53FB72D2}"/>
              </a:ext>
            </a:extLst>
          </p:cNvPr>
          <p:cNvGrpSpPr/>
          <p:nvPr/>
        </p:nvGrpSpPr>
        <p:grpSpPr>
          <a:xfrm>
            <a:off x="1405694" y="4162173"/>
            <a:ext cx="1224032" cy="1237196"/>
            <a:chOff x="65271" y="8254648"/>
            <a:chExt cx="733571" cy="837466"/>
          </a:xfrm>
          <a:solidFill>
            <a:srgbClr val="F2F2F2"/>
          </a:solidFill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8C3EE12-97A4-4A53-9D85-1D11FD386C19}"/>
                </a:ext>
              </a:extLst>
            </p:cNvPr>
            <p:cNvGrpSpPr/>
            <p:nvPr/>
          </p:nvGrpSpPr>
          <p:grpSpPr>
            <a:xfrm>
              <a:off x="65271" y="8379061"/>
              <a:ext cx="733571" cy="713053"/>
              <a:chOff x="5654491" y="6963143"/>
              <a:chExt cx="900731" cy="798819"/>
            </a:xfrm>
            <a:grpFill/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D8378A50-CAFC-46F5-835A-8D918F6B2F70}"/>
                  </a:ext>
                </a:extLst>
              </p:cNvPr>
              <p:cNvSpPr/>
              <p:nvPr/>
            </p:nvSpPr>
            <p:spPr>
              <a:xfrm>
                <a:off x="5654491" y="6963143"/>
                <a:ext cx="900731" cy="798819"/>
              </a:xfrm>
              <a:prstGeom prst="roundRect">
                <a:avLst/>
              </a:prstGeom>
              <a:grpFill/>
              <a:ln>
                <a:solidFill>
                  <a:srgbClr val="78A5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D1843FEB-1E6D-40C3-B3F0-A11EA0A9B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1254" y="7044341"/>
                <a:ext cx="407205" cy="407205"/>
              </a:xfrm>
              <a:prstGeom prst="rect">
                <a:avLst/>
              </a:prstGeom>
              <a:grpFill/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E6302D-4AD0-49BC-B84B-71390E3309BE}"/>
                  </a:ext>
                </a:extLst>
              </p:cNvPr>
              <p:cNvSpPr txBox="1"/>
              <p:nvPr/>
            </p:nvSpPr>
            <p:spPr>
              <a:xfrm>
                <a:off x="5708920" y="7497910"/>
                <a:ext cx="807280" cy="21005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6">
                        <a:lumMod val="50000"/>
                      </a:schemeClr>
                    </a:solidFill>
                    <a:latin typeface="Rix비타민 M" panose="02020603020101020101" pitchFamily="18" charset="-127"/>
                    <a:ea typeface="Rix비타민 M" panose="02020603020101020101" pitchFamily="18" charset="-127"/>
                  </a:rPr>
                  <a:t>자동 원예 장치</a:t>
                </a: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4443D6D-D099-4332-9465-4F167E9ED519}"/>
                </a:ext>
              </a:extLst>
            </p:cNvPr>
            <p:cNvSpPr/>
            <p:nvPr/>
          </p:nvSpPr>
          <p:spPr>
            <a:xfrm>
              <a:off x="130773" y="8292191"/>
              <a:ext cx="271410" cy="172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4995BD-14CA-476D-B2B3-92AA8B0F2496}"/>
                </a:ext>
              </a:extLst>
            </p:cNvPr>
            <p:cNvSpPr txBox="1"/>
            <p:nvPr/>
          </p:nvSpPr>
          <p:spPr>
            <a:xfrm>
              <a:off x="147632" y="8254648"/>
              <a:ext cx="271410" cy="187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78A514"/>
                  </a:solidFill>
                  <a:latin typeface="Rix비타민 M" panose="02020603020101020101" pitchFamily="18" charset="-127"/>
                  <a:ea typeface="Rix비타민 M" panose="02020603020101020101" pitchFamily="18" charset="-127"/>
                </a:rPr>
                <a:t>화단</a:t>
              </a: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D6D85E2-C0A9-432C-8E5C-AEA0F4DFCD36}"/>
              </a:ext>
            </a:extLst>
          </p:cNvPr>
          <p:cNvCxnSpPr>
            <a:cxnSpLocks/>
          </p:cNvCxnSpPr>
          <p:nvPr/>
        </p:nvCxnSpPr>
        <p:spPr>
          <a:xfrm>
            <a:off x="2723923" y="4766992"/>
            <a:ext cx="0" cy="173104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A31A2D6-77EB-4597-A41C-866EB1F9364A}"/>
              </a:ext>
            </a:extLst>
          </p:cNvPr>
          <p:cNvCxnSpPr>
            <a:cxnSpLocks/>
          </p:cNvCxnSpPr>
          <p:nvPr/>
        </p:nvCxnSpPr>
        <p:spPr>
          <a:xfrm>
            <a:off x="6010081" y="4781738"/>
            <a:ext cx="0" cy="173104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A82C866-BBB4-428C-88E9-6AB37EECA92D}"/>
              </a:ext>
            </a:extLst>
          </p:cNvPr>
          <p:cNvSpPr txBox="1"/>
          <p:nvPr/>
        </p:nvSpPr>
        <p:spPr>
          <a:xfrm>
            <a:off x="5857470" y="141767"/>
            <a:ext cx="1026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프로젝트 소개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b="1" spc="300" dirty="0">
                <a:solidFill>
                  <a:schemeClr val="accent6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구조 및 기능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 기술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UI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기대효과 및 활용방안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참여도 </a:t>
            </a:r>
          </a:p>
        </p:txBody>
      </p:sp>
    </p:spTree>
    <p:extLst>
      <p:ext uri="{BB962C8B-B14F-4D97-AF65-F5344CB8AC3E}">
        <p14:creationId xmlns:p14="http://schemas.microsoft.com/office/powerpoint/2010/main" val="305838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2208F36B-C8F5-4B13-AEF5-F05B0CAB7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85" y="601963"/>
            <a:ext cx="542725" cy="5035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B3F6B-973E-463B-93D8-7116F8E07EA2}"/>
              </a:ext>
            </a:extLst>
          </p:cNvPr>
          <p:cNvSpPr txBox="1"/>
          <p:nvPr/>
        </p:nvSpPr>
        <p:spPr>
          <a:xfrm>
            <a:off x="789612" y="622303"/>
            <a:ext cx="5306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E-Light </a:t>
            </a:r>
            <a:r>
              <a:rPr lang="ko-KR" altLang="en-US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4C2ACC2-35D5-4F41-A773-12EF6C990064}"/>
              </a:ext>
            </a:extLst>
          </p:cNvPr>
          <p:cNvSpPr/>
          <p:nvPr/>
        </p:nvSpPr>
        <p:spPr>
          <a:xfrm>
            <a:off x="2885670" y="3252939"/>
            <a:ext cx="2214463" cy="847744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 anchorCtr="0"/>
          <a:lstStyle/>
          <a:p>
            <a:pPr algn="ctr"/>
            <a:r>
              <a:rPr lang="ko-KR" altLang="en-US" sz="2800" spc="3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엔터테인먼트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14496B-4C86-49DD-8B78-B12D0D6C6726}"/>
              </a:ext>
            </a:extLst>
          </p:cNvPr>
          <p:cNvSpPr txBox="1"/>
          <p:nvPr/>
        </p:nvSpPr>
        <p:spPr>
          <a:xfrm>
            <a:off x="5769446" y="1909439"/>
            <a:ext cx="3531736" cy="918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900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rPr>
              <a:t>화단 내 침입 감지 시 경고 방송</a:t>
            </a:r>
            <a:endParaRPr lang="en-US" altLang="ko-KR" sz="1900" dirty="0">
              <a:latin typeface="210 데이라잇 R" panose="02020603020101020101" pitchFamily="18" charset="-127"/>
              <a:ea typeface="210 데이라잇 R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rPr>
              <a:t>수분 부족 시 정원 자동화 시스템 가동</a:t>
            </a:r>
            <a:endParaRPr lang="ko-KR" altLang="en-US" sz="19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E7DC-ED39-4591-9A2E-BFC7CEB839F1}"/>
              </a:ext>
            </a:extLst>
          </p:cNvPr>
          <p:cNvSpPr txBox="1"/>
          <p:nvPr/>
        </p:nvSpPr>
        <p:spPr>
          <a:xfrm>
            <a:off x="5769446" y="3203955"/>
            <a:ext cx="3331361" cy="918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rPr>
              <a:t>AI </a:t>
            </a:r>
            <a:r>
              <a:rPr lang="ko-KR" altLang="en-US" sz="1900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rPr>
              <a:t>기반 해당 날씨 음악 재생</a:t>
            </a:r>
            <a:endParaRPr lang="en-US" altLang="ko-KR" sz="1900" dirty="0">
              <a:latin typeface="210 데이라잇 R" panose="02020603020101020101" pitchFamily="18" charset="-127"/>
              <a:ea typeface="210 데이라잇 R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rPr>
              <a:t>발판과 예약을 통한 </a:t>
            </a:r>
            <a:r>
              <a:rPr lang="en-US" altLang="ko-KR" sz="1900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rPr>
              <a:t>LED </a:t>
            </a:r>
            <a:r>
              <a:rPr lang="ko-KR" altLang="en-US" sz="1900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rPr>
              <a:t>테마 점등</a:t>
            </a:r>
            <a:endParaRPr lang="ko-KR" altLang="en-US" sz="19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19E77F-B80D-4BBF-88D7-34F034C18E83}"/>
              </a:ext>
            </a:extLst>
          </p:cNvPr>
          <p:cNvSpPr txBox="1"/>
          <p:nvPr/>
        </p:nvSpPr>
        <p:spPr>
          <a:xfrm>
            <a:off x="5769446" y="4555510"/>
            <a:ext cx="2289409" cy="918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900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rPr>
              <a:t>미세먼지 위험도 표시</a:t>
            </a:r>
            <a:endParaRPr lang="en-US" altLang="ko-KR" sz="1900" dirty="0">
              <a:latin typeface="210 데이라잇 R" panose="02020603020101020101" pitchFamily="18" charset="-127"/>
              <a:ea typeface="210 데이라잇 R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rPr>
              <a:t>불꽃 감지 시 대피 방송 </a:t>
            </a:r>
            <a:endParaRPr lang="en-US" altLang="ko-KR" sz="1900" dirty="0">
              <a:latin typeface="210 데이라잇 R" panose="02020603020101020101" pitchFamily="18" charset="-127"/>
              <a:ea typeface="210 데이라잇 R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30EDC0A-288A-4BA7-ABF6-ACE100ED6C1B}"/>
              </a:ext>
            </a:extLst>
          </p:cNvPr>
          <p:cNvSpPr/>
          <p:nvPr/>
        </p:nvSpPr>
        <p:spPr>
          <a:xfrm>
            <a:off x="2889710" y="1974751"/>
            <a:ext cx="2214463" cy="847744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 anchorCtr="0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환 경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81EE797-2123-4F93-A582-A5D0367C5ABC}"/>
              </a:ext>
            </a:extLst>
          </p:cNvPr>
          <p:cNvSpPr/>
          <p:nvPr/>
        </p:nvSpPr>
        <p:spPr>
          <a:xfrm>
            <a:off x="2885669" y="4639771"/>
            <a:ext cx="2214463" cy="847744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 anchorCtr="0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안 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2885D-0080-4945-A013-ABA42C54C367}"/>
              </a:ext>
            </a:extLst>
          </p:cNvPr>
          <p:cNvSpPr txBox="1"/>
          <p:nvPr/>
        </p:nvSpPr>
        <p:spPr>
          <a:xfrm>
            <a:off x="5857470" y="141767"/>
            <a:ext cx="1026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프로젝트 소개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b="1" spc="300" dirty="0">
                <a:solidFill>
                  <a:schemeClr val="accent6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구조 및 기능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 기술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UI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기대효과 및 활용방안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참여도 </a:t>
            </a:r>
          </a:p>
        </p:txBody>
      </p:sp>
    </p:spTree>
    <p:extLst>
      <p:ext uri="{BB962C8B-B14F-4D97-AF65-F5344CB8AC3E}">
        <p14:creationId xmlns:p14="http://schemas.microsoft.com/office/powerpoint/2010/main" val="403853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2208F36B-C8F5-4B13-AEF5-F05B0CAB7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85" y="601963"/>
            <a:ext cx="542725" cy="5035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B3F6B-973E-463B-93D8-7116F8E07EA2}"/>
              </a:ext>
            </a:extLst>
          </p:cNvPr>
          <p:cNvSpPr txBox="1"/>
          <p:nvPr/>
        </p:nvSpPr>
        <p:spPr>
          <a:xfrm>
            <a:off x="789612" y="622303"/>
            <a:ext cx="5306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SW/HW</a:t>
            </a:r>
            <a:r>
              <a:rPr lang="ko-KR" altLang="en-US" sz="30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697AFE-E2E2-47F3-A3F0-D2A5A4978CD4}"/>
              </a:ext>
            </a:extLst>
          </p:cNvPr>
          <p:cNvSpPr/>
          <p:nvPr/>
        </p:nvSpPr>
        <p:spPr>
          <a:xfrm>
            <a:off x="2909974" y="1584458"/>
            <a:ext cx="9044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>
                <a:solidFill>
                  <a:schemeClr val="accent6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SW</a:t>
            </a:r>
            <a:endParaRPr lang="ko-KR" altLang="en-US" sz="3000" dirty="0">
              <a:solidFill>
                <a:schemeClr val="accent6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52B51E-8F07-432D-B1C8-D8CE8516D26D}"/>
              </a:ext>
            </a:extLst>
          </p:cNvPr>
          <p:cNvSpPr/>
          <p:nvPr/>
        </p:nvSpPr>
        <p:spPr>
          <a:xfrm>
            <a:off x="8317206" y="1584458"/>
            <a:ext cx="93487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>
                <a:solidFill>
                  <a:schemeClr val="accent6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HW</a:t>
            </a:r>
            <a:endParaRPr lang="ko-KR" altLang="en-US" sz="3000" dirty="0">
              <a:solidFill>
                <a:schemeClr val="accent6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A7153C1-61B0-40F8-B3D9-688D77E2180F}"/>
              </a:ext>
            </a:extLst>
          </p:cNvPr>
          <p:cNvGrpSpPr/>
          <p:nvPr/>
        </p:nvGrpSpPr>
        <p:grpSpPr>
          <a:xfrm>
            <a:off x="1336661" y="2722985"/>
            <a:ext cx="2159532" cy="940643"/>
            <a:chOff x="6786489" y="10294801"/>
            <a:chExt cx="1217629" cy="530371"/>
          </a:xfrm>
        </p:grpSpPr>
        <p:pic>
          <p:nvPicPr>
            <p:cNvPr id="15" name="그림 14" descr="phpì ëí ì´ë¯¸ì§ ê²ìê²°ê³¼">
              <a:extLst>
                <a:ext uri="{FF2B5EF4-FFF2-40B4-BE49-F238E27FC236}">
                  <a16:creationId xmlns:a16="http://schemas.microsoft.com/office/drawing/2014/main" id="{D74D7A59-87D6-475A-9FB3-8DA6A2457354}"/>
                </a:ext>
              </a:extLst>
            </p:cNvPr>
            <p:cNvPicPr/>
            <p:nvPr/>
          </p:nvPicPr>
          <p:blipFill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489" y="10294801"/>
              <a:ext cx="625916" cy="339038"/>
            </a:xfrm>
            <a:prstGeom prst="rect">
              <a:avLst/>
            </a:prstGeom>
          </p:spPr>
        </p:pic>
        <p:pic>
          <p:nvPicPr>
            <p:cNvPr id="16" name="그림 15" descr="phpmyadminì ëí ì´ë¯¸ì§ ê²ìê²°ê³¼">
              <a:extLst>
                <a:ext uri="{FF2B5EF4-FFF2-40B4-BE49-F238E27FC236}">
                  <a16:creationId xmlns:a16="http://schemas.microsoft.com/office/drawing/2014/main" id="{D79AEC37-37B6-4CBF-A3B6-3710CF98C1D6}"/>
                </a:ext>
              </a:extLst>
            </p:cNvPr>
            <p:cNvPicPr/>
            <p:nvPr/>
          </p:nvPicPr>
          <p:blipFill>
            <a:blip r:embed="rId4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268" y="10323267"/>
              <a:ext cx="955850" cy="501905"/>
            </a:xfrm>
            <a:prstGeom prst="rect">
              <a:avLst/>
            </a:prstGeom>
          </p:spPr>
        </p:pic>
      </p:grpSp>
      <p:pic>
        <p:nvPicPr>
          <p:cNvPr id="17" name="그림 16" descr="html logoì ëí ì´ë¯¸ì§ ê²ìê²°ê³¼">
            <a:extLst>
              <a:ext uri="{FF2B5EF4-FFF2-40B4-BE49-F238E27FC236}">
                <a16:creationId xmlns:a16="http://schemas.microsoft.com/office/drawing/2014/main" id="{D8900A6B-ADD1-4FD7-B310-228C3AA471CD}"/>
              </a:ext>
            </a:extLst>
          </p:cNvPr>
          <p:cNvPicPr/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576" y="2742438"/>
            <a:ext cx="1730048" cy="90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 descr="ê´ë ¨ ì´ë¯¸ì§">
            <a:extLst>
              <a:ext uri="{FF2B5EF4-FFF2-40B4-BE49-F238E27FC236}">
                <a16:creationId xmlns:a16="http://schemas.microsoft.com/office/drawing/2014/main" id="{11EE7CAD-DE1F-463F-9AD5-8F08A025A1AC}"/>
              </a:ext>
            </a:extLst>
          </p:cNvPr>
          <p:cNvPicPr/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8" r="27945"/>
          <a:stretch/>
        </p:blipFill>
        <p:spPr bwMode="auto">
          <a:xfrm>
            <a:off x="1216595" y="4264825"/>
            <a:ext cx="1327291" cy="149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 descr="ê´ë ¨ ì´ë¯¸ì§">
            <a:extLst>
              <a:ext uri="{FF2B5EF4-FFF2-40B4-BE49-F238E27FC236}">
                <a16:creationId xmlns:a16="http://schemas.microsoft.com/office/drawing/2014/main" id="{ED4A380D-F1F6-492D-8461-2ED43BDE4E60}"/>
              </a:ext>
            </a:extLst>
          </p:cNvPr>
          <p:cNvPicPr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749" y="4190611"/>
            <a:ext cx="1547879" cy="1547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 descr="apmsetup iconì ëí ì´ë¯¸ì§ ê²ìê²°ê³¼">
            <a:extLst>
              <a:ext uri="{FF2B5EF4-FFF2-40B4-BE49-F238E27FC236}">
                <a16:creationId xmlns:a16="http://schemas.microsoft.com/office/drawing/2014/main" id="{0A68AD9A-25C0-458E-8078-458406FE4128}"/>
              </a:ext>
            </a:extLst>
          </p:cNvPr>
          <p:cNvPicPr/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682" y="4416694"/>
            <a:ext cx="1183855" cy="11894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8A14D4B-59DD-47C6-BBC5-EE4AAD29A3CD}"/>
              </a:ext>
            </a:extLst>
          </p:cNvPr>
          <p:cNvGrpSpPr/>
          <p:nvPr/>
        </p:nvGrpSpPr>
        <p:grpSpPr>
          <a:xfrm>
            <a:off x="6659526" y="2190261"/>
            <a:ext cx="1072223" cy="1208979"/>
            <a:chOff x="6650199" y="7120611"/>
            <a:chExt cx="860690" cy="947882"/>
          </a:xfrm>
        </p:grpSpPr>
        <p:pic>
          <p:nvPicPr>
            <p:cNvPr id="22" name="그림 21" descr="dht22ì ëí ì´ë¯¸ì§ ê²ìê²°ê³¼">
              <a:extLst>
                <a:ext uri="{FF2B5EF4-FFF2-40B4-BE49-F238E27FC236}">
                  <a16:creationId xmlns:a16="http://schemas.microsoft.com/office/drawing/2014/main" id="{771503D1-7EF4-4C00-9720-FE6FF3A14539}"/>
                </a:ext>
              </a:extLst>
            </p:cNvPr>
            <p:cNvPicPr/>
            <p:nvPr/>
          </p:nvPicPr>
          <p:blipFill>
            <a:blip r:embed="rId9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0199" y="7120611"/>
              <a:ext cx="860690" cy="860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6EE582-752A-47DB-903C-B4DAEF6760E8}"/>
                </a:ext>
              </a:extLst>
            </p:cNvPr>
            <p:cNvSpPr txBox="1"/>
            <p:nvPr/>
          </p:nvSpPr>
          <p:spPr>
            <a:xfrm>
              <a:off x="6789439" y="7858190"/>
              <a:ext cx="558587" cy="2103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Rix비타민 M" panose="02020603020101020101" pitchFamily="18" charset="-127"/>
                  <a:ea typeface="Rix비타민 M" panose="02020603020101020101" pitchFamily="18" charset="-127"/>
                </a:rPr>
                <a:t>DHT22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B5D24D-B72B-4F6D-BAF8-C56466912B94}"/>
              </a:ext>
            </a:extLst>
          </p:cNvPr>
          <p:cNvGrpSpPr/>
          <p:nvPr/>
        </p:nvGrpSpPr>
        <p:grpSpPr>
          <a:xfrm>
            <a:off x="8276367" y="2242388"/>
            <a:ext cx="994998" cy="1156852"/>
            <a:chOff x="7488884" y="7221931"/>
            <a:chExt cx="759369" cy="882894"/>
          </a:xfrm>
        </p:grpSpPr>
        <p:pic>
          <p:nvPicPr>
            <p:cNvPr id="25" name="그림 24" descr="ky-026ì ëí ì´ë¯¸ì§ ê²ìê²°ê³¼">
              <a:extLst>
                <a:ext uri="{FF2B5EF4-FFF2-40B4-BE49-F238E27FC236}">
                  <a16:creationId xmlns:a16="http://schemas.microsoft.com/office/drawing/2014/main" id="{FAB91D9B-49C8-472A-90BA-9BAC82AD45B9}"/>
                </a:ext>
              </a:extLst>
            </p:cNvPr>
            <p:cNvPicPr/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8884" y="7221931"/>
              <a:ext cx="759369" cy="759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4A977B-B8BC-49B2-BA73-54D9EF15BA2A}"/>
                </a:ext>
              </a:extLst>
            </p:cNvPr>
            <p:cNvSpPr txBox="1"/>
            <p:nvPr/>
          </p:nvSpPr>
          <p:spPr>
            <a:xfrm>
              <a:off x="7556624" y="7858190"/>
              <a:ext cx="632346" cy="246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Rix비타민 M" panose="02020603020101020101" pitchFamily="18" charset="-127"/>
                  <a:ea typeface="Rix비타민 M" panose="02020603020101020101" pitchFamily="18" charset="-127"/>
                </a:rPr>
                <a:t>KY-026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44AE0F1-52F7-4DF7-9212-E265AFE6356B}"/>
              </a:ext>
            </a:extLst>
          </p:cNvPr>
          <p:cNvGrpSpPr/>
          <p:nvPr/>
        </p:nvGrpSpPr>
        <p:grpSpPr>
          <a:xfrm>
            <a:off x="9875201" y="2233246"/>
            <a:ext cx="946961" cy="1180380"/>
            <a:chOff x="8318549" y="7000405"/>
            <a:chExt cx="946961" cy="1180380"/>
          </a:xfrm>
        </p:grpSpPr>
        <p:pic>
          <p:nvPicPr>
            <p:cNvPr id="28" name="그림 27" descr="ky-018ì ëí ì´ë¯¸ì§ ê²ìê²°ê³¼">
              <a:extLst>
                <a:ext uri="{FF2B5EF4-FFF2-40B4-BE49-F238E27FC236}">
                  <a16:creationId xmlns:a16="http://schemas.microsoft.com/office/drawing/2014/main" id="{83E6F816-723E-468E-A58F-DD00A57A0E90}"/>
                </a:ext>
              </a:extLst>
            </p:cNvPr>
            <p:cNvPicPr/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8549" y="7000405"/>
              <a:ext cx="946961" cy="9469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67FA900-2CF0-4A7D-8A02-0C876042380C}"/>
                </a:ext>
              </a:extLst>
            </p:cNvPr>
            <p:cNvSpPr txBox="1"/>
            <p:nvPr/>
          </p:nvSpPr>
          <p:spPr>
            <a:xfrm>
              <a:off x="8377750" y="7857620"/>
              <a:ext cx="82856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Rix비타민 M" panose="02020603020101020101" pitchFamily="18" charset="-127"/>
                  <a:ea typeface="Rix비타민 M" panose="02020603020101020101" pitchFamily="18" charset="-127"/>
                </a:rPr>
                <a:t>KY-018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Rix비타민 M" panose="02020603020101020101" pitchFamily="18" charset="-127"/>
                <a:ea typeface="Rix비타민 M" panose="02020603020101020101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A330F4D-FF73-4240-A59E-9C48ECAC15D8}"/>
              </a:ext>
            </a:extLst>
          </p:cNvPr>
          <p:cNvGrpSpPr/>
          <p:nvPr/>
        </p:nvGrpSpPr>
        <p:grpSpPr>
          <a:xfrm>
            <a:off x="6528913" y="3446305"/>
            <a:ext cx="1317050" cy="1448075"/>
            <a:chOff x="6438667" y="7734822"/>
            <a:chExt cx="1317050" cy="1448075"/>
          </a:xfrm>
        </p:grpSpPr>
        <p:pic>
          <p:nvPicPr>
            <p:cNvPr id="33" name="그림 32" descr="ky-008ì ëí ì´ë¯¸ì§ ê²ìê²°ê³¼">
              <a:extLst>
                <a:ext uri="{FF2B5EF4-FFF2-40B4-BE49-F238E27FC236}">
                  <a16:creationId xmlns:a16="http://schemas.microsoft.com/office/drawing/2014/main" id="{5B9AAA93-858C-4FFC-953F-201B1A17ED73}"/>
                </a:ext>
              </a:extLst>
            </p:cNvPr>
            <p:cNvPicPr/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8667" y="7734822"/>
              <a:ext cx="1317050" cy="131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81FCE4-B87D-4F9B-85A5-C5370633C46A}"/>
                </a:ext>
              </a:extLst>
            </p:cNvPr>
            <p:cNvSpPr txBox="1"/>
            <p:nvPr/>
          </p:nvSpPr>
          <p:spPr>
            <a:xfrm>
              <a:off x="6688974" y="8859732"/>
              <a:ext cx="82856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>
                  <a:solidFill>
                    <a:schemeClr val="accent6">
                      <a:lumMod val="50000"/>
                    </a:schemeClr>
                  </a:solidFill>
                  <a:latin typeface="Rix비타민 M" panose="02020603020101020101" pitchFamily="18" charset="-127"/>
                  <a:ea typeface="Rix비타민 M" panose="02020603020101020101" pitchFamily="18" charset="-127"/>
                </a:defRPr>
              </a:lvl1pPr>
            </a:lstStyle>
            <a:p>
              <a:pPr algn="ctr"/>
              <a:r>
                <a:rPr lang="en-US" altLang="ko-KR" dirty="0"/>
                <a:t>KY-008</a:t>
              </a:r>
              <a:endParaRPr lang="ko-KR" alt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903F22F-4E65-4182-9904-70709B036823}"/>
              </a:ext>
            </a:extLst>
          </p:cNvPr>
          <p:cNvGrpSpPr/>
          <p:nvPr/>
        </p:nvGrpSpPr>
        <p:grpSpPr>
          <a:xfrm>
            <a:off x="8257581" y="3690455"/>
            <a:ext cx="1136743" cy="1088438"/>
            <a:chOff x="6770472" y="8889228"/>
            <a:chExt cx="1136743" cy="1088438"/>
          </a:xfrm>
        </p:grpSpPr>
        <p:pic>
          <p:nvPicPr>
            <p:cNvPr id="36" name="그림 35" descr="dsm501aì ëí ì´ë¯¸ì§ ê²ìê²°ê³¼">
              <a:extLst>
                <a:ext uri="{FF2B5EF4-FFF2-40B4-BE49-F238E27FC236}">
                  <a16:creationId xmlns:a16="http://schemas.microsoft.com/office/drawing/2014/main" id="{C4CD2CCD-2640-4A01-A836-926F8CFA11E7}"/>
                </a:ext>
              </a:extLst>
            </p:cNvPr>
            <p:cNvPicPr/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85" b="19860"/>
            <a:stretch/>
          </p:blipFill>
          <p:spPr bwMode="auto">
            <a:xfrm>
              <a:off x="6770472" y="8889228"/>
              <a:ext cx="1136743" cy="895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762EAD-B843-4E4F-8A0C-641202C78D56}"/>
                </a:ext>
              </a:extLst>
            </p:cNvPr>
            <p:cNvSpPr txBox="1"/>
            <p:nvPr/>
          </p:nvSpPr>
          <p:spPr>
            <a:xfrm>
              <a:off x="6784286" y="9731445"/>
              <a:ext cx="7681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>
                  <a:solidFill>
                    <a:schemeClr val="accent6">
                      <a:lumMod val="50000"/>
                    </a:schemeClr>
                  </a:solidFill>
                  <a:latin typeface="Rix비타민 M" panose="02020603020101020101" pitchFamily="18" charset="-127"/>
                  <a:ea typeface="Rix비타민 M" panose="02020603020101020101" pitchFamily="18" charset="-127"/>
                </a:defRPr>
              </a:lvl1pPr>
            </a:lstStyle>
            <a:p>
              <a:r>
                <a:rPr lang="en-US" altLang="ko-KR" dirty="0"/>
                <a:t>DSM501A</a:t>
              </a:r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434C084-8401-466C-9712-CE47F1EF8846}"/>
              </a:ext>
            </a:extLst>
          </p:cNvPr>
          <p:cNvGrpSpPr/>
          <p:nvPr/>
        </p:nvGrpSpPr>
        <p:grpSpPr>
          <a:xfrm>
            <a:off x="9912962" y="3875201"/>
            <a:ext cx="871437" cy="931050"/>
            <a:chOff x="8565037" y="8192729"/>
            <a:chExt cx="871437" cy="93105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ABF56110-C884-408F-A721-12B0CC916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565037" y="8192729"/>
              <a:ext cx="871437" cy="69169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DE3E7E-4E47-4299-A9A8-73858E3CCC27}"/>
                </a:ext>
              </a:extLst>
            </p:cNvPr>
            <p:cNvSpPr txBox="1"/>
            <p:nvPr/>
          </p:nvSpPr>
          <p:spPr>
            <a:xfrm>
              <a:off x="8715825" y="8877558"/>
              <a:ext cx="4539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>
                  <a:solidFill>
                    <a:schemeClr val="accent6">
                      <a:lumMod val="50000"/>
                    </a:schemeClr>
                  </a:solidFill>
                  <a:latin typeface="Rix비타민 M" panose="02020603020101020101" pitchFamily="18" charset="-127"/>
                  <a:ea typeface="Rix비타민 M" panose="02020603020101020101" pitchFamily="18" charset="-127"/>
                </a:defRPr>
              </a:lvl1pPr>
            </a:lstStyle>
            <a:p>
              <a:r>
                <a:rPr lang="en-US" altLang="ko-KR" dirty="0"/>
                <a:t>PWS</a:t>
              </a:r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93C0B40-3728-4B3C-845F-0ABCD586D22F}"/>
              </a:ext>
            </a:extLst>
          </p:cNvPr>
          <p:cNvGrpSpPr/>
          <p:nvPr/>
        </p:nvGrpSpPr>
        <p:grpSpPr>
          <a:xfrm>
            <a:off x="7247719" y="4900068"/>
            <a:ext cx="1119320" cy="1102412"/>
            <a:chOff x="7668895" y="8875254"/>
            <a:chExt cx="1119320" cy="1102412"/>
          </a:xfrm>
        </p:grpSpPr>
        <p:pic>
          <p:nvPicPr>
            <p:cNvPr id="42" name="그림 41" descr="ê´ë ¨ ì´ë¯¸ì§">
              <a:extLst>
                <a:ext uri="{FF2B5EF4-FFF2-40B4-BE49-F238E27FC236}">
                  <a16:creationId xmlns:a16="http://schemas.microsoft.com/office/drawing/2014/main" id="{B7AC5E60-1DA1-4C11-A461-15ED2135CF91}"/>
                </a:ext>
              </a:extLst>
            </p:cNvPr>
            <p:cNvPicPr/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7364" y="8875254"/>
              <a:ext cx="960851" cy="960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1B4C48B-F5F7-4011-9AE9-E0848AADE140}"/>
                </a:ext>
              </a:extLst>
            </p:cNvPr>
            <p:cNvSpPr txBox="1"/>
            <p:nvPr/>
          </p:nvSpPr>
          <p:spPr>
            <a:xfrm>
              <a:off x="7668895" y="9731445"/>
              <a:ext cx="9236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>
                  <a:solidFill>
                    <a:schemeClr val="accent6">
                      <a:lumMod val="50000"/>
                    </a:schemeClr>
                  </a:solidFill>
                  <a:latin typeface="Rix비타민 M" panose="02020603020101020101" pitchFamily="18" charset="-127"/>
                  <a:ea typeface="Rix비타민 M" panose="02020603020101020101" pitchFamily="18" charset="-127"/>
                </a:defRPr>
              </a:lvl1pPr>
            </a:lstStyle>
            <a:p>
              <a:r>
                <a:rPr lang="en-US" altLang="ko-KR" dirty="0"/>
                <a:t>WS2812 LED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7BD0B82-DEDC-40DB-B7FC-76AFCE875E5F}"/>
              </a:ext>
            </a:extLst>
          </p:cNvPr>
          <p:cNvGrpSpPr/>
          <p:nvPr/>
        </p:nvGrpSpPr>
        <p:grpSpPr>
          <a:xfrm>
            <a:off x="8603706" y="4807717"/>
            <a:ext cx="1607718" cy="1194763"/>
            <a:chOff x="7583435" y="7893448"/>
            <a:chExt cx="1607718" cy="1194763"/>
          </a:xfrm>
        </p:grpSpPr>
        <p:pic>
          <p:nvPicPr>
            <p:cNvPr id="45" name="그림 44" descr="bare conductive boardì ëí ì´ë¯¸ì§ ê²ìê²°ê³¼">
              <a:extLst>
                <a:ext uri="{FF2B5EF4-FFF2-40B4-BE49-F238E27FC236}">
                  <a16:creationId xmlns:a16="http://schemas.microsoft.com/office/drawing/2014/main" id="{8599F2A7-DB31-4B50-B059-D69F1D98FBAF}"/>
                </a:ext>
              </a:extLst>
            </p:cNvPr>
            <p:cNvPicPr/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0735" y="7893448"/>
              <a:ext cx="1100418" cy="1100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D6F649C-7615-47F9-9FBB-87AEDD06CA3A}"/>
                </a:ext>
              </a:extLst>
            </p:cNvPr>
            <p:cNvSpPr txBox="1"/>
            <p:nvPr/>
          </p:nvSpPr>
          <p:spPr>
            <a:xfrm>
              <a:off x="7583435" y="8841990"/>
              <a:ext cx="15632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>
                  <a:solidFill>
                    <a:schemeClr val="accent6">
                      <a:lumMod val="50000"/>
                    </a:schemeClr>
                  </a:solidFill>
                  <a:latin typeface="Rix비타민 M" panose="02020603020101020101" pitchFamily="18" charset="-127"/>
                  <a:ea typeface="Rix비타민 M" panose="02020603020101020101" pitchFamily="18" charset="-127"/>
                </a:defRPr>
              </a:lvl1pPr>
            </a:lstStyle>
            <a:p>
              <a:r>
                <a:rPr lang="en-US" altLang="ko-KR" dirty="0"/>
                <a:t>Bare Conductive Board</a:t>
              </a:r>
              <a:endParaRPr lang="ko-KR" altLang="en-US" dirty="0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104C306-DD6B-491E-821D-B0EB94AAD204}"/>
              </a:ext>
            </a:extLst>
          </p:cNvPr>
          <p:cNvSpPr/>
          <p:nvPr/>
        </p:nvSpPr>
        <p:spPr>
          <a:xfrm>
            <a:off x="692721" y="2138456"/>
            <a:ext cx="5222898" cy="4097241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F14FCCC-ECD0-439C-B019-B667491FD612}"/>
              </a:ext>
            </a:extLst>
          </p:cNvPr>
          <p:cNvSpPr/>
          <p:nvPr/>
        </p:nvSpPr>
        <p:spPr>
          <a:xfrm>
            <a:off x="6223009" y="2138456"/>
            <a:ext cx="5222898" cy="4097241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C488C0-63AB-4A66-8C9D-C37B8ED7621C}"/>
              </a:ext>
            </a:extLst>
          </p:cNvPr>
          <p:cNvSpPr txBox="1"/>
          <p:nvPr/>
        </p:nvSpPr>
        <p:spPr>
          <a:xfrm>
            <a:off x="5857470" y="141767"/>
            <a:ext cx="6375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프로젝트 소개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rgbClr val="00206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구조 및 기능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b="1" spc="300" dirty="0">
                <a:solidFill>
                  <a:schemeClr val="accent6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 기술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UI 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기대효과 및 활용방안 </a:t>
            </a:r>
            <a:r>
              <a:rPr lang="en-US" altLang="ko-KR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pc="300" dirty="0">
                <a:solidFill>
                  <a:schemeClr val="accent1">
                    <a:lumMod val="50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참여도 </a:t>
            </a:r>
          </a:p>
        </p:txBody>
      </p:sp>
    </p:spTree>
    <p:extLst>
      <p:ext uri="{BB962C8B-B14F-4D97-AF65-F5344CB8AC3E}">
        <p14:creationId xmlns:p14="http://schemas.microsoft.com/office/powerpoint/2010/main" val="361053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16294</TotalTime>
  <Words>1300</Words>
  <Application>Microsoft Office PowerPoint</Application>
  <PresentationFormat>와이드스크린</PresentationFormat>
  <Paragraphs>328</Paragraphs>
  <Slides>25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9" baseType="lpstr">
      <vt:lpstr>210 데이라잇 R</vt:lpstr>
      <vt:lpstr>210 맨발의청춘 B</vt:lpstr>
      <vt:lpstr>210 맨발의청춘 L</vt:lpstr>
      <vt:lpstr>Rix비타민 M</vt:lpstr>
      <vt:lpstr>나눔바른고딕</vt:lpstr>
      <vt:lpstr>맑은 고딕</vt:lpstr>
      <vt:lpstr>-윤고딕320</vt:lpstr>
      <vt:lpstr>-윤고딕330</vt:lpstr>
      <vt:lpstr>-윤고딕340</vt:lpstr>
      <vt:lpstr>-윤고딕360</vt:lpstr>
      <vt:lpstr>타이포_쌍문동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소혜진</dc:creator>
  <cp:lastModifiedBy>WORK</cp:lastModifiedBy>
  <cp:revision>187</cp:revision>
  <dcterms:created xsi:type="dcterms:W3CDTF">2018-05-20T06:37:35Z</dcterms:created>
  <dcterms:modified xsi:type="dcterms:W3CDTF">2018-11-02T17:37:42Z</dcterms:modified>
</cp:coreProperties>
</file>